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83" r:id="rId3"/>
    <p:sldId id="296" r:id="rId4"/>
    <p:sldId id="297" r:id="rId5"/>
    <p:sldId id="300" r:id="rId6"/>
    <p:sldId id="301" r:id="rId7"/>
    <p:sldId id="302" r:id="rId8"/>
    <p:sldId id="298" r:id="rId9"/>
    <p:sldId id="309" r:id="rId10"/>
    <p:sldId id="310" r:id="rId11"/>
    <p:sldId id="313" r:id="rId12"/>
    <p:sldId id="318" r:id="rId13"/>
    <p:sldId id="319" r:id="rId14"/>
    <p:sldId id="314" r:id="rId15"/>
    <p:sldId id="311" r:id="rId16"/>
    <p:sldId id="315" r:id="rId17"/>
    <p:sldId id="316" r:id="rId18"/>
    <p:sldId id="320" r:id="rId19"/>
    <p:sldId id="321" r:id="rId20"/>
    <p:sldId id="317" r:id="rId21"/>
    <p:sldId id="312" r:id="rId22"/>
    <p:sldId id="303" r:id="rId23"/>
    <p:sldId id="304" r:id="rId24"/>
    <p:sldId id="305" r:id="rId25"/>
    <p:sldId id="306" r:id="rId26"/>
    <p:sldId id="307" r:id="rId27"/>
    <p:sldId id="308" r:id="rId28"/>
    <p:sldId id="273" r:id="rId29"/>
    <p:sldId id="276" r:id="rId30"/>
    <p:sldId id="272" r:id="rId31"/>
    <p:sldId id="274" r:id="rId32"/>
    <p:sldId id="259" r:id="rId33"/>
    <p:sldId id="268" r:id="rId34"/>
    <p:sldId id="267" r:id="rId35"/>
    <p:sldId id="269" r:id="rId36"/>
    <p:sldId id="264" r:id="rId37"/>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C43963DA-CDED-4471-B3AB-79E2D9CC3B8E}">
          <p14:sldIdLst>
            <p14:sldId id="256"/>
          </p14:sldIdLst>
        </p14:section>
        <p14:section name="available data" id="{F60CEA72-5C45-4F94-AC01-3F2EBF4F124B}">
          <p14:sldIdLst>
            <p14:sldId id="283"/>
          </p14:sldIdLst>
        </p14:section>
        <p14:section name="CTD" id="{F196BFAC-FE39-417B-B852-4FB4568EC428}">
          <p14:sldIdLst>
            <p14:sldId id="296"/>
            <p14:sldId id="297"/>
            <p14:sldId id="300"/>
            <p14:sldId id="301"/>
            <p14:sldId id="302"/>
          </p14:sldIdLst>
        </p14:section>
        <p14:section name="Organic carbon calculation" id="{3C4F2AEF-975C-4206-82AA-1E4F52C581A4}">
          <p14:sldIdLst>
            <p14:sldId id="298"/>
            <p14:sldId id="309"/>
            <p14:sldId id="310"/>
            <p14:sldId id="313"/>
            <p14:sldId id="318"/>
            <p14:sldId id="319"/>
            <p14:sldId id="314"/>
            <p14:sldId id="311"/>
            <p14:sldId id="315"/>
            <p14:sldId id="316"/>
            <p14:sldId id="320"/>
            <p14:sldId id="321"/>
            <p14:sldId id="317"/>
            <p14:sldId id="312"/>
          </p14:sldIdLst>
        </p14:section>
        <p14:section name="SCOC" id="{DD748D16-7680-4D21-9FD9-404850C41737}">
          <p14:sldIdLst>
            <p14:sldId id="303"/>
            <p14:sldId id="304"/>
            <p14:sldId id="305"/>
            <p14:sldId id="306"/>
            <p14:sldId id="307"/>
            <p14:sldId id="308"/>
          </p14:sldIdLst>
        </p14:section>
        <p14:section name="Sedimentation rate" id="{9F54A357-62ED-45AE-A7C4-B3F60B353995}">
          <p14:sldIdLst>
            <p14:sldId id="273"/>
            <p14:sldId id="276"/>
          </p14:sldIdLst>
        </p14:section>
        <p14:section name="Compare with ref" id="{E2731618-AE76-4B3D-833B-E195EBAA2CF9}">
          <p14:sldIdLst>
            <p14:sldId id="272"/>
            <p14:sldId id="274"/>
          </p14:sldIdLst>
        </p14:section>
        <p14:section name="20211227discussion" id="{04400FDA-2A9D-42C2-85D3-3085F3C9E3CF}">
          <p14:sldIdLst>
            <p14:sldId id="259"/>
            <p14:sldId id="268"/>
            <p14:sldId id="267"/>
            <p14:sldId id="269"/>
          </p14:sldIdLst>
        </p14:section>
        <p14:section name="未命名的章節" id="{6307537D-6353-4941-B5D4-C12F3B6A1BDB}">
          <p14:sldIdLst>
            <p14:sldId id="2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861"/>
    <a:srgbClr val="B0C4DE"/>
    <a:srgbClr val="FF7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B344D84-9AFB-497E-A393-DC336BA19D2E}" styleName="中等深淺樣式 3 - 輔色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淺色樣式 1 - 輔色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佈景主題樣式 1 - 輔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淺色樣式 1 - 輔色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87" autoAdjust="0"/>
    <p:restoredTop sz="94404" autoAdjust="0"/>
  </p:normalViewPr>
  <p:slideViewPr>
    <p:cSldViewPr snapToGrid="0">
      <p:cViewPr varScale="1">
        <p:scale>
          <a:sx n="52" d="100"/>
          <a:sy n="52" d="100"/>
        </p:scale>
        <p:origin x="76" y="268"/>
      </p:cViewPr>
      <p:guideLst/>
    </p:cSldViewPr>
  </p:slideViewPr>
  <p:notesTextViewPr>
    <p:cViewPr>
      <p:scale>
        <a:sx n="1" d="1"/>
        <a:sy n="1" d="1"/>
      </p:scale>
      <p:origin x="0" y="0"/>
    </p:cViewPr>
  </p:notesTextViewPr>
  <p:sorterViewPr>
    <p:cViewPr>
      <p:scale>
        <a:sx n="100" d="100"/>
        <a:sy n="100" d="100"/>
      </p:scale>
      <p:origin x="0" y="-755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4655CA-3CBE-4C35-94E6-971CF5EFDC5E}" type="datetimeFigureOut">
              <a:rPr lang="zh-TW" altLang="en-US" smtClean="0"/>
              <a:t>2022/5/25</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56E8E3-535A-4C69-BCFD-E37210E7C60A}" type="slidenum">
              <a:rPr lang="zh-TW" altLang="en-US" smtClean="0"/>
              <a:t>‹#›</a:t>
            </a:fld>
            <a:endParaRPr lang="zh-TW" altLang="en-US"/>
          </a:p>
        </p:txBody>
      </p:sp>
    </p:spTree>
    <p:extLst>
      <p:ext uri="{BB962C8B-B14F-4D97-AF65-F5344CB8AC3E}">
        <p14:creationId xmlns:p14="http://schemas.microsoft.com/office/powerpoint/2010/main" val="3354006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16</a:t>
            </a:fld>
            <a:endParaRPr lang="zh-TW" altLang="en-US"/>
          </a:p>
        </p:txBody>
      </p:sp>
    </p:spTree>
    <p:extLst>
      <p:ext uri="{BB962C8B-B14F-4D97-AF65-F5344CB8AC3E}">
        <p14:creationId xmlns:p14="http://schemas.microsoft.com/office/powerpoint/2010/main" val="2479057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30</a:t>
            </a:fld>
            <a:endParaRPr lang="zh-TW" altLang="en-US"/>
          </a:p>
        </p:txBody>
      </p:sp>
    </p:spTree>
    <p:extLst>
      <p:ext uri="{BB962C8B-B14F-4D97-AF65-F5344CB8AC3E}">
        <p14:creationId xmlns:p14="http://schemas.microsoft.com/office/powerpoint/2010/main" val="4080433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31</a:t>
            </a:fld>
            <a:endParaRPr lang="zh-TW" altLang="en-US"/>
          </a:p>
        </p:txBody>
      </p:sp>
    </p:spTree>
    <p:extLst>
      <p:ext uri="{BB962C8B-B14F-4D97-AF65-F5344CB8AC3E}">
        <p14:creationId xmlns:p14="http://schemas.microsoft.com/office/powerpoint/2010/main" val="24663379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34</a:t>
            </a:fld>
            <a:endParaRPr lang="zh-TW" altLang="en-US"/>
          </a:p>
        </p:txBody>
      </p:sp>
    </p:spTree>
    <p:extLst>
      <p:ext uri="{BB962C8B-B14F-4D97-AF65-F5344CB8AC3E}">
        <p14:creationId xmlns:p14="http://schemas.microsoft.com/office/powerpoint/2010/main" val="3651306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22</a:t>
            </a:fld>
            <a:endParaRPr lang="zh-TW" altLang="en-US"/>
          </a:p>
        </p:txBody>
      </p:sp>
    </p:spTree>
    <p:extLst>
      <p:ext uri="{BB962C8B-B14F-4D97-AF65-F5344CB8AC3E}">
        <p14:creationId xmlns:p14="http://schemas.microsoft.com/office/powerpoint/2010/main" val="1057027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23</a:t>
            </a:fld>
            <a:endParaRPr lang="zh-TW" altLang="en-US"/>
          </a:p>
        </p:txBody>
      </p:sp>
    </p:spTree>
    <p:extLst>
      <p:ext uri="{BB962C8B-B14F-4D97-AF65-F5344CB8AC3E}">
        <p14:creationId xmlns:p14="http://schemas.microsoft.com/office/powerpoint/2010/main" val="726859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24</a:t>
            </a:fld>
            <a:endParaRPr lang="zh-TW" altLang="en-US"/>
          </a:p>
        </p:txBody>
      </p:sp>
    </p:spTree>
    <p:extLst>
      <p:ext uri="{BB962C8B-B14F-4D97-AF65-F5344CB8AC3E}">
        <p14:creationId xmlns:p14="http://schemas.microsoft.com/office/powerpoint/2010/main" val="3702492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25</a:t>
            </a:fld>
            <a:endParaRPr lang="zh-TW" altLang="en-US"/>
          </a:p>
        </p:txBody>
      </p:sp>
    </p:spTree>
    <p:extLst>
      <p:ext uri="{BB962C8B-B14F-4D97-AF65-F5344CB8AC3E}">
        <p14:creationId xmlns:p14="http://schemas.microsoft.com/office/powerpoint/2010/main" val="3685809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26</a:t>
            </a:fld>
            <a:endParaRPr lang="zh-TW" altLang="en-US"/>
          </a:p>
        </p:txBody>
      </p:sp>
    </p:spTree>
    <p:extLst>
      <p:ext uri="{BB962C8B-B14F-4D97-AF65-F5344CB8AC3E}">
        <p14:creationId xmlns:p14="http://schemas.microsoft.com/office/powerpoint/2010/main" val="245821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27</a:t>
            </a:fld>
            <a:endParaRPr lang="zh-TW" altLang="en-US"/>
          </a:p>
        </p:txBody>
      </p:sp>
    </p:spTree>
    <p:extLst>
      <p:ext uri="{BB962C8B-B14F-4D97-AF65-F5344CB8AC3E}">
        <p14:creationId xmlns:p14="http://schemas.microsoft.com/office/powerpoint/2010/main" val="2359415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28</a:t>
            </a:fld>
            <a:endParaRPr lang="zh-TW" altLang="en-US"/>
          </a:p>
        </p:txBody>
      </p:sp>
    </p:spTree>
    <p:extLst>
      <p:ext uri="{BB962C8B-B14F-4D97-AF65-F5344CB8AC3E}">
        <p14:creationId xmlns:p14="http://schemas.microsoft.com/office/powerpoint/2010/main" val="2571722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856E8E3-535A-4C69-BCFD-E37210E7C60A}" type="slidenum">
              <a:rPr lang="zh-TW" altLang="en-US" smtClean="0"/>
              <a:t>29</a:t>
            </a:fld>
            <a:endParaRPr lang="zh-TW" altLang="en-US"/>
          </a:p>
        </p:txBody>
      </p:sp>
    </p:spTree>
    <p:extLst>
      <p:ext uri="{BB962C8B-B14F-4D97-AF65-F5344CB8AC3E}">
        <p14:creationId xmlns:p14="http://schemas.microsoft.com/office/powerpoint/2010/main" val="1605792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8BB48812-AF17-491A-9C5D-0D00F6980632}" type="datetimeFigureOut">
              <a:rPr lang="zh-TW" altLang="en-US" smtClean="0"/>
              <a:t>2022/5/25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362305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8BB48812-AF17-491A-9C5D-0D00F6980632}" type="datetimeFigureOut">
              <a:rPr lang="zh-TW" altLang="en-US" smtClean="0"/>
              <a:t>2022/5/25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910280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8BB48812-AF17-491A-9C5D-0D00F6980632}" type="datetimeFigureOut">
              <a:rPr lang="zh-TW" altLang="en-US" smtClean="0"/>
              <a:t>2022/5/25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758963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8BB48812-AF17-491A-9C5D-0D00F6980632}" type="datetimeFigureOut">
              <a:rPr lang="zh-TW" altLang="en-US" smtClean="0"/>
              <a:t>2022/5/25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538447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日期版面配置區 3"/>
          <p:cNvSpPr>
            <a:spLocks noGrp="1"/>
          </p:cNvSpPr>
          <p:nvPr>
            <p:ph type="dt" sz="half" idx="10"/>
          </p:nvPr>
        </p:nvSpPr>
        <p:spPr/>
        <p:txBody>
          <a:bodyPr/>
          <a:lstStyle/>
          <a:p>
            <a:fld id="{8BB48812-AF17-491A-9C5D-0D00F6980632}" type="datetimeFigureOut">
              <a:rPr lang="zh-TW" altLang="en-US" smtClean="0"/>
              <a:t>2022/5/25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564860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8BB48812-AF17-491A-9C5D-0D00F6980632}" type="datetimeFigureOut">
              <a:rPr lang="zh-TW" altLang="en-US" smtClean="0"/>
              <a:t>2022/5/25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441341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8BB48812-AF17-491A-9C5D-0D00F6980632}" type="datetimeFigureOut">
              <a:rPr lang="zh-TW" altLang="en-US" smtClean="0"/>
              <a:t>2022/5/25</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2358409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8BB48812-AF17-491A-9C5D-0D00F6980632}" type="datetimeFigureOut">
              <a:rPr lang="zh-TW" altLang="en-US" smtClean="0"/>
              <a:t>2022/5/25</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486319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8BB48812-AF17-491A-9C5D-0D00F6980632}" type="datetimeFigureOut">
              <a:rPr lang="zh-TW" altLang="en-US" smtClean="0"/>
              <a:t>2022/5/25</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4247201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8BB48812-AF17-491A-9C5D-0D00F6980632}" type="datetimeFigureOut">
              <a:rPr lang="zh-TW" altLang="en-US" smtClean="0"/>
              <a:t>2022/5/25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3044743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8BB48812-AF17-491A-9C5D-0D00F6980632}" type="datetimeFigureOut">
              <a:rPr lang="zh-TW" altLang="en-US" smtClean="0"/>
              <a:t>2022/5/25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2803912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B48812-AF17-491A-9C5D-0D00F6980632}" type="datetimeFigureOut">
              <a:rPr lang="zh-TW" altLang="en-US" smtClean="0"/>
              <a:t>2022/5/25</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860CC-8DAA-45FB-8BBE-7E5B3AF96A1D}" type="slidenum">
              <a:rPr lang="zh-TW" altLang="en-US" smtClean="0"/>
              <a:t>‹#›</a:t>
            </a:fld>
            <a:endParaRPr lang="zh-TW" altLang="en-US"/>
          </a:p>
        </p:txBody>
      </p:sp>
    </p:spTree>
    <p:extLst>
      <p:ext uri="{BB962C8B-B14F-4D97-AF65-F5344CB8AC3E}">
        <p14:creationId xmlns:p14="http://schemas.microsoft.com/office/powerpoint/2010/main" val="5470141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50.png"/><Relationship Id="rId4" Type="http://schemas.openxmlformats.org/officeDocument/2006/relationships/image" Target="../media/image240.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smtClean="0"/>
              <a:t>GPSC_LIM food web</a:t>
            </a:r>
            <a:endParaRPr lang="zh-TW" altLang="en-US" dirty="0"/>
          </a:p>
        </p:txBody>
      </p:sp>
      <p:sp>
        <p:nvSpPr>
          <p:cNvPr id="4" name="副標題 3"/>
          <p:cNvSpPr>
            <a:spLocks noGrp="1"/>
          </p:cNvSpPr>
          <p:nvPr>
            <p:ph type="subTitle" idx="1"/>
          </p:nvPr>
        </p:nvSpPr>
        <p:spPr/>
        <p:txBody>
          <a:bodyPr/>
          <a:lstStyle/>
          <a:p>
            <a:r>
              <a:rPr lang="en-US" altLang="zh-TW" dirty="0" smtClean="0"/>
              <a:t>Part 1: data collection</a:t>
            </a:r>
          </a:p>
          <a:p>
            <a:endParaRPr lang="zh-TW" altLang="en-US" dirty="0"/>
          </a:p>
        </p:txBody>
      </p:sp>
    </p:spTree>
    <p:extLst>
      <p:ext uri="{BB962C8B-B14F-4D97-AF65-F5344CB8AC3E}">
        <p14:creationId xmlns:p14="http://schemas.microsoft.com/office/powerpoint/2010/main" val="29537152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1880" y="880549"/>
            <a:ext cx="9710216" cy="4247317"/>
          </a:xfrm>
          <a:prstGeom prst="rect">
            <a:avLst/>
          </a:prstGeom>
          <a:noFill/>
        </p:spPr>
        <p:txBody>
          <a:bodyPr wrap="square" rtlCol="0">
            <a:spAutoFit/>
          </a:bodyPr>
          <a:lstStyle/>
          <a:p>
            <a:pPr marL="342900" indent="-342900">
              <a:buFont typeface="+mj-lt"/>
              <a:buAutoNum type="alphaLcParenR"/>
            </a:pPr>
            <a:r>
              <a:rPr lang="en-US" altLang="zh-TW" dirty="0" smtClean="0"/>
              <a:t>Steps to calculate biomass OC</a:t>
            </a:r>
          </a:p>
          <a:p>
            <a:pPr marL="800100" lvl="1" indent="-342900">
              <a:buFont typeface="+mj-lt"/>
              <a:buAutoNum type="arabicPeriod"/>
            </a:pPr>
            <a:r>
              <a:rPr lang="en-US" altLang="zh-TW" dirty="0" smtClean="0"/>
              <a:t>Assume </a:t>
            </a:r>
            <a:r>
              <a:rPr lang="en-US" altLang="zh-TW" dirty="0"/>
              <a:t>all fauna within </a:t>
            </a:r>
            <a:r>
              <a:rPr lang="en-US" altLang="zh-TW" dirty="0" smtClean="0"/>
              <a:t>10cm </a:t>
            </a:r>
            <a:r>
              <a:rPr lang="en-US" altLang="zh-TW" dirty="0"/>
              <a:t>of sediment have been already </a:t>
            </a:r>
            <a:r>
              <a:rPr lang="en-US" altLang="zh-TW" dirty="0" smtClean="0"/>
              <a:t>included</a:t>
            </a:r>
          </a:p>
          <a:p>
            <a:pPr marL="800100" lvl="1" indent="-342900">
              <a:buFont typeface="+mj-lt"/>
              <a:buAutoNum type="arabicPeriod"/>
            </a:pPr>
            <a:r>
              <a:rPr lang="en-US" altLang="zh-TW" dirty="0" smtClean="0"/>
              <a:t>For the common taxon (e.g. Polychaeta, </a:t>
            </a:r>
            <a:r>
              <a:rPr lang="en-US" altLang="zh-TW" dirty="0" err="1" smtClean="0"/>
              <a:t>Nematoda</a:t>
            </a:r>
            <a:r>
              <a:rPr lang="en-US" altLang="zh-TW" dirty="0" smtClean="0"/>
              <a:t>)</a:t>
            </a:r>
          </a:p>
          <a:p>
            <a:pPr marL="1257300" lvl="2" indent="-342900">
              <a:buFont typeface="Arial" panose="020B0604020202020204" pitchFamily="34" charset="0"/>
              <a:buChar char="•"/>
            </a:pPr>
            <a:r>
              <a:rPr lang="en-US" altLang="zh-TW" dirty="0" smtClean="0"/>
              <a:t>use conversion factor(C) to </a:t>
            </a:r>
            <a:r>
              <a:rPr lang="en-US" altLang="zh-TW" dirty="0"/>
              <a:t>calculate </a:t>
            </a:r>
            <a:r>
              <a:rPr lang="en-US" altLang="zh-TW" dirty="0" smtClean="0"/>
              <a:t>volume: V=L*W^2*C </a:t>
            </a:r>
          </a:p>
          <a:p>
            <a:pPr marL="800100" lvl="1" indent="-342900">
              <a:buFont typeface="+mj-lt"/>
              <a:buAutoNum type="arabicPeriod"/>
            </a:pPr>
            <a:r>
              <a:rPr lang="en-US" altLang="zh-TW" dirty="0" smtClean="0"/>
              <a:t>Different body shape:</a:t>
            </a:r>
            <a:r>
              <a:rPr lang="zh-TW" altLang="en-US" dirty="0" smtClean="0"/>
              <a:t> </a:t>
            </a:r>
            <a:r>
              <a:rPr lang="en-US" altLang="zh-TW" dirty="0" smtClean="0"/>
              <a:t>different ways to calculate volume</a:t>
            </a:r>
          </a:p>
          <a:p>
            <a:pPr marL="1257300" lvl="2" indent="-342900">
              <a:buFont typeface="Arial" panose="020B0604020202020204" pitchFamily="34" charset="0"/>
              <a:buChar char="•"/>
            </a:pPr>
            <a:r>
              <a:rPr lang="en-US" altLang="zh-TW" dirty="0" smtClean="0"/>
              <a:t>Cone:</a:t>
            </a:r>
            <a:r>
              <a:rPr lang="zh-TW" altLang="en-US" dirty="0" smtClean="0"/>
              <a:t> </a:t>
            </a:r>
            <a:r>
              <a:rPr lang="en-US" altLang="zh-TW" dirty="0" smtClean="0"/>
              <a:t>V=L</a:t>
            </a:r>
            <a:r>
              <a:rPr lang="en-US" altLang="zh-TW" dirty="0"/>
              <a:t>*(W/2)^2*pi/3</a:t>
            </a:r>
            <a:endParaRPr lang="en-US" altLang="zh-TW" dirty="0" smtClean="0"/>
          </a:p>
          <a:p>
            <a:pPr marL="1257300" lvl="2" indent="-342900">
              <a:buFont typeface="Arial" panose="020B0604020202020204" pitchFamily="34" charset="0"/>
              <a:buChar char="•"/>
            </a:pPr>
            <a:r>
              <a:rPr lang="en-US" altLang="zh-TW" dirty="0" smtClean="0"/>
              <a:t>Cylinder:</a:t>
            </a:r>
            <a:r>
              <a:rPr lang="zh-TW" altLang="en-US" dirty="0" smtClean="0"/>
              <a:t> </a:t>
            </a:r>
            <a:r>
              <a:rPr lang="en-US" altLang="zh-TW" dirty="0"/>
              <a:t>V= L*(W/2)^2*pi</a:t>
            </a:r>
            <a:endParaRPr lang="en-US" altLang="zh-TW" dirty="0" smtClean="0"/>
          </a:p>
          <a:p>
            <a:pPr marL="1257300" lvl="2" indent="-342900">
              <a:buFont typeface="Arial" panose="020B0604020202020204" pitchFamily="34" charset="0"/>
              <a:buChar char="•"/>
            </a:pPr>
            <a:r>
              <a:rPr lang="en-US" altLang="zh-TW" dirty="0" smtClean="0"/>
              <a:t>Ellipsoid:</a:t>
            </a:r>
            <a:r>
              <a:rPr lang="zh-TW" altLang="en-US" dirty="0" smtClean="0"/>
              <a:t> </a:t>
            </a:r>
            <a:r>
              <a:rPr lang="en-US" altLang="zh-TW" dirty="0"/>
              <a:t>V= L*(W/2)^</a:t>
            </a:r>
            <a:r>
              <a:rPr lang="en-US" altLang="zh-TW" dirty="0" smtClean="0"/>
              <a:t>2*pi*4/3</a:t>
            </a:r>
          </a:p>
          <a:p>
            <a:pPr marL="800100" lvl="1" indent="-342900">
              <a:buFont typeface="+mj-lt"/>
              <a:buAutoNum type="arabicPeriod"/>
            </a:pPr>
            <a:r>
              <a:rPr lang="en-US" altLang="zh-TW" dirty="0" err="1" smtClean="0"/>
              <a:t>DryW</a:t>
            </a:r>
            <a:r>
              <a:rPr lang="en-US" altLang="zh-TW" dirty="0" smtClean="0"/>
              <a:t>(mg</a:t>
            </a:r>
            <a:r>
              <a:rPr lang="en-US" altLang="zh-TW" dirty="0"/>
              <a:t>)=volume(mm3)*</a:t>
            </a:r>
            <a:r>
              <a:rPr lang="en-US" altLang="zh-TW" dirty="0" smtClean="0"/>
              <a:t>1.13</a:t>
            </a:r>
            <a:r>
              <a:rPr lang="zh-TW" altLang="en-US" dirty="0" smtClean="0"/>
              <a:t> </a:t>
            </a:r>
            <a:r>
              <a:rPr lang="en-US" altLang="zh-TW" dirty="0" smtClean="0"/>
              <a:t>(</a:t>
            </a:r>
            <a:r>
              <a:rPr lang="en-US" altLang="zh-TW" dirty="0"/>
              <a:t>g/cm3=mg/mm3)</a:t>
            </a:r>
          </a:p>
          <a:p>
            <a:pPr marL="800100" lvl="1" indent="-342900">
              <a:buFont typeface="+mj-lt"/>
              <a:buAutoNum type="arabicPeriod"/>
            </a:pPr>
            <a:r>
              <a:rPr lang="en-US" altLang="zh-TW" dirty="0" smtClean="0"/>
              <a:t>OC=</a:t>
            </a:r>
            <a:r>
              <a:rPr lang="en-US" altLang="zh-TW" dirty="0" err="1" smtClean="0"/>
              <a:t>DryW</a:t>
            </a:r>
            <a:r>
              <a:rPr lang="en-US" altLang="zh-TW" dirty="0" smtClean="0"/>
              <a:t>*0.043 (fraction)</a:t>
            </a:r>
          </a:p>
          <a:p>
            <a:pPr marL="800100" lvl="1" indent="-342900">
              <a:buFont typeface="+mj-lt"/>
              <a:buAutoNum type="arabicPeriod"/>
            </a:pPr>
            <a:r>
              <a:rPr lang="en-US" altLang="zh-TW" dirty="0" smtClean="0"/>
              <a:t>OC/core area -&gt; </a:t>
            </a:r>
            <a:r>
              <a:rPr lang="en-US" altLang="zh-TW" dirty="0" err="1" smtClean="0"/>
              <a:t>mgC</a:t>
            </a:r>
            <a:r>
              <a:rPr lang="en-US" altLang="zh-TW" dirty="0" smtClean="0"/>
              <a:t>/m2</a:t>
            </a:r>
          </a:p>
          <a:p>
            <a:pPr marL="800100" lvl="1" indent="-342900">
              <a:buFont typeface="+mj-lt"/>
              <a:buAutoNum type="arabicPeriod"/>
            </a:pPr>
            <a:r>
              <a:rPr lang="en-US" altLang="zh-TW" dirty="0" smtClean="0"/>
              <a:t>Carefully </a:t>
            </a:r>
            <a:r>
              <a:rPr lang="en-US" altLang="zh-TW" dirty="0"/>
              <a:t>remove the </a:t>
            </a:r>
            <a:r>
              <a:rPr lang="en-US" altLang="zh-TW" dirty="0" smtClean="0"/>
              <a:t>outlier</a:t>
            </a:r>
            <a:r>
              <a:rPr lang="zh-TW" altLang="en-US" dirty="0" smtClean="0"/>
              <a:t> </a:t>
            </a:r>
            <a:r>
              <a:rPr lang="en-US" altLang="zh-TW" dirty="0" smtClean="0"/>
              <a:t>(the too big ones) </a:t>
            </a:r>
          </a:p>
          <a:p>
            <a:pPr marL="800100" lvl="1" indent="-342900">
              <a:buFont typeface="+mj-lt"/>
              <a:buAutoNum type="arabicPeriod"/>
            </a:pPr>
            <a:endParaRPr lang="en-US" altLang="zh-TW" dirty="0"/>
          </a:p>
          <a:p>
            <a:pPr marL="342900" indent="-342900">
              <a:buFont typeface="+mj-lt"/>
              <a:buAutoNum type="alphaLcParenR"/>
            </a:pPr>
            <a:r>
              <a:rPr lang="en-US" altLang="zh-TW" dirty="0" smtClean="0"/>
              <a:t>Steps to find community structure (abundance)</a:t>
            </a:r>
          </a:p>
          <a:p>
            <a:endParaRPr lang="zh-TW" altLang="en-US" dirty="0"/>
          </a:p>
        </p:txBody>
      </p:sp>
      <p:sp>
        <p:nvSpPr>
          <p:cNvPr id="3" name="文字方塊 2"/>
          <p:cNvSpPr txBox="1"/>
          <p:nvPr/>
        </p:nvSpPr>
        <p:spPr>
          <a:xfrm>
            <a:off x="201880" y="265889"/>
            <a:ext cx="2311915" cy="523220"/>
          </a:xfrm>
          <a:prstGeom prst="rect">
            <a:avLst/>
          </a:prstGeom>
          <a:noFill/>
        </p:spPr>
        <p:txBody>
          <a:bodyPr wrap="none" rtlCol="0">
            <a:spAutoFit/>
          </a:bodyPr>
          <a:lstStyle/>
          <a:p>
            <a:r>
              <a:rPr lang="en-US" altLang="zh-TW" sz="2800" dirty="0" smtClean="0"/>
              <a:t>C. </a:t>
            </a:r>
            <a:r>
              <a:rPr lang="en-US" altLang="zh-TW" sz="2800" dirty="0" err="1" smtClean="0"/>
              <a:t>Macrofauna</a:t>
            </a:r>
            <a:endParaRPr lang="zh-TW" altLang="en-US" sz="2800" dirty="0"/>
          </a:p>
        </p:txBody>
      </p:sp>
    </p:spTree>
    <p:extLst>
      <p:ext uri="{BB962C8B-B14F-4D97-AF65-F5344CB8AC3E}">
        <p14:creationId xmlns:p14="http://schemas.microsoft.com/office/powerpoint/2010/main" val="32470278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1085850" y="1341321"/>
            <a:ext cx="9576054" cy="5386530"/>
          </a:xfrm>
          <a:prstGeom prst="rect">
            <a:avLst/>
          </a:prstGeom>
        </p:spPr>
      </p:pic>
      <p:sp>
        <p:nvSpPr>
          <p:cNvPr id="4" name="文字方塊 3"/>
          <p:cNvSpPr txBox="1"/>
          <p:nvPr/>
        </p:nvSpPr>
        <p:spPr>
          <a:xfrm>
            <a:off x="201880" y="880549"/>
            <a:ext cx="3327704" cy="369332"/>
          </a:xfrm>
          <a:prstGeom prst="rect">
            <a:avLst/>
          </a:prstGeom>
          <a:noFill/>
        </p:spPr>
        <p:txBody>
          <a:bodyPr wrap="square" rtlCol="0">
            <a:spAutoFit/>
          </a:bodyPr>
          <a:lstStyle/>
          <a:p>
            <a:r>
              <a:rPr lang="fr-FR" altLang="zh-TW" dirty="0" smtClean="0"/>
              <a:t>c)  Result for biomassOC:</a:t>
            </a:r>
            <a:endParaRPr lang="zh-TW" altLang="en-US" dirty="0"/>
          </a:p>
        </p:txBody>
      </p:sp>
      <p:sp>
        <p:nvSpPr>
          <p:cNvPr id="5" name="文字方塊 4"/>
          <p:cNvSpPr txBox="1"/>
          <p:nvPr/>
        </p:nvSpPr>
        <p:spPr>
          <a:xfrm>
            <a:off x="201880" y="265889"/>
            <a:ext cx="2311915" cy="523220"/>
          </a:xfrm>
          <a:prstGeom prst="rect">
            <a:avLst/>
          </a:prstGeom>
          <a:noFill/>
        </p:spPr>
        <p:txBody>
          <a:bodyPr wrap="none" rtlCol="0">
            <a:spAutoFit/>
          </a:bodyPr>
          <a:lstStyle/>
          <a:p>
            <a:r>
              <a:rPr lang="en-US" altLang="zh-TW" sz="2800" dirty="0" smtClean="0"/>
              <a:t>C. </a:t>
            </a:r>
            <a:r>
              <a:rPr lang="en-US" altLang="zh-TW" sz="2800" dirty="0" err="1" smtClean="0"/>
              <a:t>Macrofauna</a:t>
            </a:r>
            <a:endParaRPr lang="zh-TW" altLang="en-US" sz="2800" dirty="0"/>
          </a:p>
        </p:txBody>
      </p:sp>
      <p:sp>
        <p:nvSpPr>
          <p:cNvPr id="6" name="文字方塊 5"/>
          <p:cNvSpPr txBox="1"/>
          <p:nvPr/>
        </p:nvSpPr>
        <p:spPr>
          <a:xfrm>
            <a:off x="6245352" y="265889"/>
            <a:ext cx="5713426" cy="923330"/>
          </a:xfrm>
          <a:prstGeom prst="rect">
            <a:avLst/>
          </a:prstGeom>
          <a:noFill/>
        </p:spPr>
        <p:txBody>
          <a:bodyPr wrap="square" rtlCol="0">
            <a:spAutoFit/>
          </a:bodyPr>
          <a:lstStyle/>
          <a:p>
            <a:pPr marL="285750" indent="-285750">
              <a:buFont typeface="Arial" panose="020B0604020202020204" pitchFamily="34" charset="0"/>
              <a:buChar char="•"/>
            </a:pPr>
            <a:r>
              <a:rPr lang="en-US" altLang="zh-TW" dirty="0" smtClean="0"/>
              <a:t>Summary</a:t>
            </a:r>
          </a:p>
          <a:p>
            <a:pPr marL="342900" indent="-342900">
              <a:buFont typeface="+mj-lt"/>
              <a:buAutoNum type="arabicPeriod"/>
            </a:pPr>
            <a:r>
              <a:rPr lang="en-US" altLang="zh-TW" dirty="0" smtClean="0"/>
              <a:t>Variation in every tube sample even in the same cruise </a:t>
            </a:r>
          </a:p>
          <a:p>
            <a:pPr marL="342900" indent="-342900">
              <a:buFont typeface="+mj-lt"/>
              <a:buAutoNum type="arabicPeriod"/>
            </a:pPr>
            <a:r>
              <a:rPr lang="en-US" altLang="zh-TW" dirty="0" smtClean="0"/>
              <a:t>GS1 &gt;&gt; GC1 in 2 order of magnitude</a:t>
            </a:r>
            <a:endParaRPr lang="zh-TW" altLang="en-US" dirty="0"/>
          </a:p>
        </p:txBody>
      </p:sp>
    </p:spTree>
    <p:extLst>
      <p:ext uri="{BB962C8B-B14F-4D97-AF65-F5344CB8AC3E}">
        <p14:creationId xmlns:p14="http://schemas.microsoft.com/office/powerpoint/2010/main" val="29432648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1880" y="265889"/>
            <a:ext cx="2311915" cy="523220"/>
          </a:xfrm>
          <a:prstGeom prst="rect">
            <a:avLst/>
          </a:prstGeom>
          <a:noFill/>
        </p:spPr>
        <p:txBody>
          <a:bodyPr wrap="none" rtlCol="0">
            <a:spAutoFit/>
          </a:bodyPr>
          <a:lstStyle/>
          <a:p>
            <a:r>
              <a:rPr lang="en-US" altLang="zh-TW" sz="2800" dirty="0" smtClean="0"/>
              <a:t>C. </a:t>
            </a:r>
            <a:r>
              <a:rPr lang="en-US" altLang="zh-TW" sz="2800" dirty="0" err="1" smtClean="0"/>
              <a:t>Macrofauna</a:t>
            </a:r>
            <a:endParaRPr lang="zh-TW" altLang="en-US" sz="2800" dirty="0"/>
          </a:p>
        </p:txBody>
      </p:sp>
      <p:sp>
        <p:nvSpPr>
          <p:cNvPr id="3" name="文字方塊 2"/>
          <p:cNvSpPr txBox="1"/>
          <p:nvPr/>
        </p:nvSpPr>
        <p:spPr>
          <a:xfrm>
            <a:off x="2513795" y="229608"/>
            <a:ext cx="8916205" cy="923330"/>
          </a:xfrm>
          <a:prstGeom prst="rect">
            <a:avLst/>
          </a:prstGeom>
          <a:noFill/>
        </p:spPr>
        <p:txBody>
          <a:bodyPr wrap="square" rtlCol="0">
            <a:spAutoFit/>
          </a:bodyPr>
          <a:lstStyle/>
          <a:p>
            <a:pPr marL="342900" indent="-342900">
              <a:buAutoNum type="alphaLcParenR" startAt="4"/>
            </a:pPr>
            <a:r>
              <a:rPr lang="fr-FR" altLang="zh-TW" dirty="0" smtClean="0"/>
              <a:t>Statistics: </a:t>
            </a:r>
            <a:r>
              <a:rPr lang="en-US" altLang="zh-TW" dirty="0"/>
              <a:t>If there's </a:t>
            </a:r>
            <a:r>
              <a:rPr lang="en-US" altLang="zh-TW" dirty="0" smtClean="0"/>
              <a:t>biomass difference </a:t>
            </a:r>
            <a:r>
              <a:rPr lang="en-US" altLang="zh-TW" dirty="0"/>
              <a:t>exist between different seasons in GC1</a:t>
            </a:r>
            <a:r>
              <a:rPr lang="en-US" altLang="zh-TW" dirty="0" smtClean="0"/>
              <a:t>?</a:t>
            </a:r>
          </a:p>
          <a:p>
            <a:pPr marL="285750" indent="-285750">
              <a:buFont typeface="Arial" panose="020B0604020202020204" pitchFamily="34" charset="0"/>
              <a:buChar char="•"/>
            </a:pPr>
            <a:r>
              <a:rPr lang="en-US" altLang="zh-TW" dirty="0"/>
              <a:t>H0: </a:t>
            </a:r>
            <a:r>
              <a:rPr lang="en-US" altLang="zh-TW" dirty="0" smtClean="0"/>
              <a:t>mean SP </a:t>
            </a:r>
            <a:r>
              <a:rPr lang="en-US" altLang="zh-TW" dirty="0"/>
              <a:t>= mean </a:t>
            </a:r>
            <a:r>
              <a:rPr lang="en-US" altLang="zh-TW" dirty="0" smtClean="0"/>
              <a:t>AU </a:t>
            </a:r>
            <a:r>
              <a:rPr lang="en-US" altLang="zh-TW" dirty="0"/>
              <a:t>= mean </a:t>
            </a:r>
            <a:r>
              <a:rPr lang="en-US" altLang="zh-TW" dirty="0" smtClean="0"/>
              <a:t>SU</a:t>
            </a:r>
            <a:endParaRPr lang="en-US" altLang="zh-TW" dirty="0"/>
          </a:p>
          <a:p>
            <a:pPr marL="285750" indent="-285750">
              <a:buFont typeface="Arial" panose="020B0604020202020204" pitchFamily="34" charset="0"/>
              <a:buChar char="•"/>
            </a:pPr>
            <a:r>
              <a:rPr lang="en-US" altLang="zh-TW" dirty="0" smtClean="0"/>
              <a:t>HA</a:t>
            </a:r>
            <a:r>
              <a:rPr lang="en-US" altLang="zh-TW" dirty="0"/>
              <a:t>: at least mean of one season is different from the </a:t>
            </a:r>
            <a:r>
              <a:rPr lang="en-US" altLang="zh-TW" dirty="0" smtClean="0"/>
              <a:t>others</a:t>
            </a:r>
            <a:endParaRPr lang="en-US" altLang="zh-TW" dirty="0"/>
          </a:p>
        </p:txBody>
      </p:sp>
      <p:sp>
        <p:nvSpPr>
          <p:cNvPr id="5" name="文字方塊 4"/>
          <p:cNvSpPr txBox="1"/>
          <p:nvPr/>
        </p:nvSpPr>
        <p:spPr>
          <a:xfrm>
            <a:off x="204975" y="1152938"/>
            <a:ext cx="11987025" cy="5632311"/>
          </a:xfrm>
          <a:prstGeom prst="rect">
            <a:avLst/>
          </a:prstGeom>
          <a:noFill/>
        </p:spPr>
        <p:txBody>
          <a:bodyPr wrap="square" rtlCol="0">
            <a:spAutoFit/>
          </a:bodyPr>
          <a:lstStyle/>
          <a:p>
            <a:pPr marL="285750" indent="-285750">
              <a:buFont typeface="Arial" panose="020B0604020202020204" pitchFamily="34" charset="0"/>
              <a:buChar char="•"/>
            </a:pPr>
            <a:r>
              <a:rPr lang="en-US" altLang="zh-TW" dirty="0" smtClean="0"/>
              <a:t>Assumptions </a:t>
            </a:r>
            <a:r>
              <a:rPr lang="en-US" altLang="zh-TW" dirty="0"/>
              <a:t>for </a:t>
            </a:r>
            <a:r>
              <a:rPr lang="en-US" altLang="zh-TW" dirty="0" smtClean="0"/>
              <a:t>ANOVA</a:t>
            </a:r>
            <a:endParaRPr lang="en-US" altLang="zh-TW" dirty="0"/>
          </a:p>
          <a:p>
            <a:pPr lvl="1"/>
            <a:r>
              <a:rPr lang="en-US" altLang="zh-TW" dirty="0" smtClean="0"/>
              <a:t>1.randomly </a:t>
            </a:r>
            <a:r>
              <a:rPr lang="en-US" altLang="zh-TW" dirty="0"/>
              <a:t>sampled and samples are </a:t>
            </a:r>
            <a:r>
              <a:rPr lang="en-US" altLang="zh-TW" dirty="0" smtClean="0"/>
              <a:t>independent</a:t>
            </a:r>
          </a:p>
          <a:p>
            <a:pPr lvl="1"/>
            <a:r>
              <a:rPr lang="en-US" altLang="zh-TW" dirty="0" smtClean="0"/>
              <a:t>2.samples </a:t>
            </a:r>
            <a:r>
              <a:rPr lang="en-US" altLang="zh-TW" dirty="0"/>
              <a:t>come from a normally distributed population</a:t>
            </a:r>
            <a:endParaRPr lang="en-US" altLang="zh-TW" dirty="0" smtClean="0"/>
          </a:p>
          <a:p>
            <a:pPr marL="1200150" lvl="2" indent="-285750">
              <a:buFont typeface="Arial" panose="020B0604020202020204" pitchFamily="34" charset="0"/>
              <a:buChar char="•"/>
            </a:pPr>
            <a:r>
              <a:rPr lang="en-US" altLang="zh-TW" dirty="0" smtClean="0"/>
              <a:t>Shapiro-Wilk </a:t>
            </a:r>
            <a:r>
              <a:rPr lang="en-US" altLang="zh-TW" dirty="0"/>
              <a:t>normality test (N&lt;50</a:t>
            </a:r>
            <a:r>
              <a:rPr lang="en-US" altLang="zh-TW" dirty="0" smtClean="0"/>
              <a:t>)</a:t>
            </a:r>
            <a:r>
              <a:rPr lang="en-US" altLang="zh-TW" dirty="0"/>
              <a:t> </a:t>
            </a:r>
          </a:p>
          <a:p>
            <a:pPr marL="1657350" lvl="3" indent="-285750">
              <a:buFont typeface="Arial" panose="020B0604020202020204" pitchFamily="34" charset="0"/>
              <a:buChar char="•"/>
            </a:pPr>
            <a:r>
              <a:rPr lang="en-US" altLang="zh-TW" dirty="0" smtClean="0"/>
              <a:t>p-value </a:t>
            </a:r>
            <a:r>
              <a:rPr lang="en-US" altLang="zh-TW" dirty="0"/>
              <a:t>= </a:t>
            </a:r>
            <a:r>
              <a:rPr lang="en-US" altLang="zh-TW" dirty="0" smtClean="0"/>
              <a:t>0.05805</a:t>
            </a:r>
            <a:r>
              <a:rPr lang="zh-TW" altLang="en-US" dirty="0" smtClean="0"/>
              <a:t> </a:t>
            </a:r>
            <a:r>
              <a:rPr lang="en-US" altLang="zh-TW" dirty="0" smtClean="0"/>
              <a:t>(&gt;0.05)</a:t>
            </a:r>
          </a:p>
          <a:p>
            <a:pPr marL="1657350" lvl="3" indent="-285750">
              <a:buFont typeface="Arial" panose="020B0604020202020204" pitchFamily="34" charset="0"/>
              <a:buChar char="•"/>
            </a:pPr>
            <a:r>
              <a:rPr lang="en-US" altLang="zh-TW" dirty="0" smtClean="0"/>
              <a:t>samples are </a:t>
            </a:r>
            <a:r>
              <a:rPr lang="en-US" altLang="zh-TW" dirty="0"/>
              <a:t>normally </a:t>
            </a:r>
            <a:r>
              <a:rPr lang="en-US" altLang="zh-TW" dirty="0" smtClean="0"/>
              <a:t>distributed</a:t>
            </a:r>
          </a:p>
          <a:p>
            <a:pPr lvl="1"/>
            <a:r>
              <a:rPr lang="en-US" altLang="zh-TW" dirty="0"/>
              <a:t>3</a:t>
            </a:r>
            <a:r>
              <a:rPr lang="en-US" altLang="zh-TW" dirty="0" smtClean="0"/>
              <a:t>. Samples</a:t>
            </a:r>
            <a:r>
              <a:rPr lang="zh-TW" altLang="en-US" dirty="0" smtClean="0"/>
              <a:t> </a:t>
            </a:r>
            <a:r>
              <a:rPr lang="en-US" altLang="zh-TW" dirty="0" smtClean="0"/>
              <a:t>are with </a:t>
            </a:r>
            <a:r>
              <a:rPr lang="en-US" altLang="zh-TW" dirty="0"/>
              <a:t>unknown but equal </a:t>
            </a:r>
            <a:r>
              <a:rPr lang="en-US" altLang="zh-TW" dirty="0" smtClean="0"/>
              <a:t>variances</a:t>
            </a:r>
          </a:p>
          <a:p>
            <a:pPr marL="1200150" lvl="2" indent="-285750">
              <a:buFont typeface="Arial" panose="020B0604020202020204" pitchFamily="34" charset="0"/>
              <a:buChar char="•"/>
            </a:pPr>
            <a:r>
              <a:rPr lang="en-US" altLang="zh-TW" dirty="0" smtClean="0"/>
              <a:t>F test</a:t>
            </a:r>
          </a:p>
          <a:p>
            <a:pPr marL="1657350" lvl="3" indent="-285750">
              <a:buFont typeface="Arial" panose="020B0604020202020204" pitchFamily="34" charset="0"/>
              <a:buChar char="•"/>
            </a:pPr>
            <a:r>
              <a:rPr lang="en-US" altLang="zh-TW" dirty="0" smtClean="0"/>
              <a:t>AU</a:t>
            </a:r>
            <a:r>
              <a:rPr lang="zh-TW" altLang="en-US" dirty="0" smtClean="0"/>
              <a:t> </a:t>
            </a:r>
            <a:r>
              <a:rPr lang="en-US" altLang="zh-TW" dirty="0" smtClean="0"/>
              <a:t>vs SP: p-value </a:t>
            </a:r>
            <a:r>
              <a:rPr lang="en-US" altLang="zh-TW" dirty="0"/>
              <a:t>= 0.5394 (&gt;0.05</a:t>
            </a:r>
            <a:r>
              <a:rPr lang="en-US" altLang="zh-TW" dirty="0" smtClean="0"/>
              <a:t>)</a:t>
            </a:r>
          </a:p>
          <a:p>
            <a:pPr marL="1657350" lvl="3" indent="-285750">
              <a:buFont typeface="Arial" panose="020B0604020202020204" pitchFamily="34" charset="0"/>
              <a:buChar char="•"/>
            </a:pPr>
            <a:r>
              <a:rPr lang="en-US" altLang="zh-TW" dirty="0" smtClean="0"/>
              <a:t>AU</a:t>
            </a:r>
            <a:r>
              <a:rPr lang="zh-TW" altLang="en-US" dirty="0" smtClean="0"/>
              <a:t> </a:t>
            </a:r>
            <a:r>
              <a:rPr lang="en-US" altLang="zh-TW" dirty="0" smtClean="0"/>
              <a:t>vs SU:</a:t>
            </a:r>
            <a:r>
              <a:rPr lang="zh-TW" altLang="en-US" dirty="0" smtClean="0"/>
              <a:t> </a:t>
            </a:r>
            <a:r>
              <a:rPr lang="en-US" altLang="zh-TW" dirty="0" smtClean="0"/>
              <a:t>p-value </a:t>
            </a:r>
            <a:r>
              <a:rPr lang="en-US" altLang="zh-TW" dirty="0"/>
              <a:t>= 0.1052 (&gt;0.05</a:t>
            </a:r>
            <a:r>
              <a:rPr lang="en-US" altLang="zh-TW" dirty="0" smtClean="0"/>
              <a:t>)</a:t>
            </a:r>
          </a:p>
          <a:p>
            <a:pPr marL="1657350" lvl="3" indent="-285750">
              <a:buFont typeface="Arial" panose="020B0604020202020204" pitchFamily="34" charset="0"/>
              <a:buChar char="•"/>
            </a:pPr>
            <a:r>
              <a:rPr lang="en-US" altLang="zh-TW" dirty="0" smtClean="0"/>
              <a:t>SP vs SU: p-value </a:t>
            </a:r>
            <a:r>
              <a:rPr lang="en-US" altLang="zh-TW" dirty="0"/>
              <a:t>= 0.2724 (&gt;0.05)</a:t>
            </a:r>
          </a:p>
          <a:p>
            <a:pPr marL="1657350" lvl="3" indent="-285750">
              <a:buFont typeface="Arial" panose="020B0604020202020204" pitchFamily="34" charset="0"/>
              <a:buChar char="•"/>
            </a:pPr>
            <a:r>
              <a:rPr lang="en-US" altLang="zh-TW" dirty="0" smtClean="0"/>
              <a:t>there </a:t>
            </a:r>
            <a:r>
              <a:rPr lang="en-US" altLang="zh-TW" dirty="0"/>
              <a:t>is no statistically difference between the variance of seasons</a:t>
            </a:r>
          </a:p>
          <a:p>
            <a:pPr marL="285750" indent="-285750">
              <a:buFont typeface="Arial" panose="020B0604020202020204" pitchFamily="34" charset="0"/>
              <a:buChar char="•"/>
            </a:pPr>
            <a:r>
              <a:rPr lang="en-US" altLang="zh-TW" dirty="0" smtClean="0"/>
              <a:t>ANOVA</a:t>
            </a:r>
          </a:p>
          <a:p>
            <a:pPr marL="742950" lvl="1" indent="-285750">
              <a:buFont typeface="Arial" panose="020B0604020202020204" pitchFamily="34" charset="0"/>
              <a:buChar char="•"/>
            </a:pPr>
            <a:r>
              <a:rPr lang="en-US" altLang="zh-TW" dirty="0" err="1" smtClean="0"/>
              <a:t>Pr</a:t>
            </a:r>
            <a:r>
              <a:rPr lang="en-US" altLang="zh-TW" dirty="0"/>
              <a:t>(&gt;F)=0.303(&gt;0.05)</a:t>
            </a:r>
          </a:p>
          <a:p>
            <a:pPr marL="742950" lvl="1" indent="-285750">
              <a:buFont typeface="Arial" panose="020B0604020202020204" pitchFamily="34" charset="0"/>
              <a:buChar char="•"/>
            </a:pPr>
            <a:r>
              <a:rPr lang="en-US" altLang="zh-TW" dirty="0" smtClean="0"/>
              <a:t>cannot </a:t>
            </a:r>
            <a:r>
              <a:rPr lang="en-US" altLang="zh-TW" dirty="0"/>
              <a:t>reject H0 and conclude that there is no statistically difference between the mean of seasons</a:t>
            </a:r>
          </a:p>
          <a:p>
            <a:endParaRPr lang="en-US" altLang="zh-TW" dirty="0"/>
          </a:p>
          <a:p>
            <a:pPr marL="285750" indent="-285750">
              <a:buFont typeface="Arial" panose="020B0604020202020204" pitchFamily="34" charset="0"/>
              <a:buChar char="•"/>
            </a:pPr>
            <a:r>
              <a:rPr lang="en-US" altLang="zh-TW" dirty="0"/>
              <a:t> </a:t>
            </a:r>
            <a:r>
              <a:rPr lang="en-US" altLang="zh-TW" dirty="0" smtClean="0"/>
              <a:t>Nonparametric test</a:t>
            </a:r>
            <a:r>
              <a:rPr lang="zh-TW" altLang="en-US" dirty="0" smtClean="0"/>
              <a:t> </a:t>
            </a:r>
            <a:r>
              <a:rPr lang="en-US" altLang="zh-TW" dirty="0" smtClean="0"/>
              <a:t>(if samples are not normally distributed</a:t>
            </a:r>
            <a:r>
              <a:rPr lang="en-US" altLang="zh-TW" dirty="0"/>
              <a:t> </a:t>
            </a:r>
            <a:endParaRPr lang="en-US" altLang="zh-TW" dirty="0" smtClean="0"/>
          </a:p>
          <a:p>
            <a:pPr marL="742950" lvl="1" indent="-285750">
              <a:buFont typeface="Arial" panose="020B0604020202020204" pitchFamily="34" charset="0"/>
              <a:buChar char="•"/>
            </a:pPr>
            <a:r>
              <a:rPr lang="en-US" altLang="zh-TW" dirty="0" err="1" smtClean="0"/>
              <a:t>Kruskal</a:t>
            </a:r>
            <a:r>
              <a:rPr lang="en-US" altLang="zh-TW" dirty="0" smtClean="0"/>
              <a:t> </a:t>
            </a:r>
            <a:r>
              <a:rPr lang="en-US" altLang="zh-TW" dirty="0"/>
              <a:t>Wallis </a:t>
            </a:r>
            <a:r>
              <a:rPr lang="en-US" altLang="zh-TW" dirty="0" smtClean="0"/>
              <a:t>Test</a:t>
            </a:r>
          </a:p>
          <a:p>
            <a:pPr marL="742950" lvl="1" indent="-285750">
              <a:buFont typeface="Arial" panose="020B0604020202020204" pitchFamily="34" charset="0"/>
              <a:buChar char="•"/>
            </a:pPr>
            <a:r>
              <a:rPr lang="en-US" altLang="zh-TW" dirty="0" smtClean="0"/>
              <a:t>p-value </a:t>
            </a:r>
            <a:r>
              <a:rPr lang="en-US" altLang="zh-TW" dirty="0"/>
              <a:t>= 0.1605 (&gt;0.05)</a:t>
            </a:r>
          </a:p>
          <a:p>
            <a:pPr marL="742950" lvl="1" indent="-285750">
              <a:buFont typeface="Arial" panose="020B0604020202020204" pitchFamily="34" charset="0"/>
              <a:buChar char="•"/>
            </a:pPr>
            <a:r>
              <a:rPr lang="en-US" altLang="zh-TW" dirty="0" smtClean="0"/>
              <a:t>cannot </a:t>
            </a:r>
            <a:r>
              <a:rPr lang="en-US" altLang="zh-TW" dirty="0"/>
              <a:t>reject H0 and conclude that there is no statistically difference between the mean of </a:t>
            </a:r>
            <a:r>
              <a:rPr lang="en-US" altLang="zh-TW" dirty="0" smtClean="0"/>
              <a:t>seasons</a:t>
            </a:r>
            <a:endParaRPr lang="en-US" altLang="zh-TW" dirty="0"/>
          </a:p>
        </p:txBody>
      </p:sp>
    </p:spTree>
    <p:extLst>
      <p:ext uri="{BB962C8B-B14F-4D97-AF65-F5344CB8AC3E}">
        <p14:creationId xmlns:p14="http://schemas.microsoft.com/office/powerpoint/2010/main" val="426158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1880" y="265889"/>
            <a:ext cx="2311915" cy="523220"/>
          </a:xfrm>
          <a:prstGeom prst="rect">
            <a:avLst/>
          </a:prstGeom>
          <a:noFill/>
        </p:spPr>
        <p:txBody>
          <a:bodyPr wrap="none" rtlCol="0">
            <a:spAutoFit/>
          </a:bodyPr>
          <a:lstStyle/>
          <a:p>
            <a:r>
              <a:rPr lang="en-US" altLang="zh-TW" sz="2800" dirty="0" smtClean="0"/>
              <a:t>C. </a:t>
            </a:r>
            <a:r>
              <a:rPr lang="en-US" altLang="zh-TW" sz="2800" dirty="0" err="1" smtClean="0"/>
              <a:t>Macrofauna</a:t>
            </a:r>
            <a:endParaRPr lang="zh-TW" altLang="en-US" sz="2800" dirty="0"/>
          </a:p>
        </p:txBody>
      </p:sp>
      <p:sp>
        <p:nvSpPr>
          <p:cNvPr id="3" name="文字方塊 2"/>
          <p:cNvSpPr txBox="1"/>
          <p:nvPr/>
        </p:nvSpPr>
        <p:spPr>
          <a:xfrm>
            <a:off x="2449787" y="188944"/>
            <a:ext cx="10240833" cy="923330"/>
          </a:xfrm>
          <a:prstGeom prst="rect">
            <a:avLst/>
          </a:prstGeom>
          <a:noFill/>
        </p:spPr>
        <p:txBody>
          <a:bodyPr wrap="square" rtlCol="0">
            <a:spAutoFit/>
          </a:bodyPr>
          <a:lstStyle/>
          <a:p>
            <a:r>
              <a:rPr lang="fr-FR" altLang="zh-TW" dirty="0" smtClean="0"/>
              <a:t>e)  Statistics: </a:t>
            </a:r>
            <a:r>
              <a:rPr lang="en-US" altLang="zh-TW" dirty="0"/>
              <a:t>If </a:t>
            </a:r>
            <a:r>
              <a:rPr lang="en-US" altLang="zh-TW" dirty="0" smtClean="0"/>
              <a:t>there‘s </a:t>
            </a:r>
            <a:r>
              <a:rPr lang="en-US" altLang="zh-TW" dirty="0"/>
              <a:t>biomass </a:t>
            </a:r>
            <a:r>
              <a:rPr lang="en-US" altLang="zh-TW" dirty="0" smtClean="0"/>
              <a:t>difference </a:t>
            </a:r>
            <a:r>
              <a:rPr lang="en-US" altLang="zh-TW" dirty="0"/>
              <a:t>exist between different seasons in </a:t>
            </a:r>
            <a:r>
              <a:rPr lang="en-US" altLang="zh-TW" dirty="0" smtClean="0"/>
              <a:t>GS1?</a:t>
            </a:r>
          </a:p>
          <a:p>
            <a:pPr marL="285750" indent="-285750">
              <a:buFont typeface="Arial" panose="020B0604020202020204" pitchFamily="34" charset="0"/>
              <a:buChar char="•"/>
            </a:pPr>
            <a:r>
              <a:rPr lang="en-US" altLang="zh-TW" dirty="0"/>
              <a:t>H0: mean of all season are the same (mean </a:t>
            </a:r>
            <a:r>
              <a:rPr lang="en-US" altLang="zh-TW" dirty="0" smtClean="0"/>
              <a:t>SP </a:t>
            </a:r>
            <a:r>
              <a:rPr lang="en-US" altLang="zh-TW" dirty="0"/>
              <a:t>= mean </a:t>
            </a:r>
            <a:r>
              <a:rPr lang="en-US" altLang="zh-TW" dirty="0" smtClean="0"/>
              <a:t>AU </a:t>
            </a:r>
            <a:r>
              <a:rPr lang="en-US" altLang="zh-TW" dirty="0"/>
              <a:t>= mean </a:t>
            </a:r>
            <a:r>
              <a:rPr lang="en-US" altLang="zh-TW" dirty="0" smtClean="0"/>
              <a:t>SU)</a:t>
            </a:r>
            <a:endParaRPr lang="en-US" altLang="zh-TW" dirty="0"/>
          </a:p>
          <a:p>
            <a:pPr marL="285750" indent="-285750">
              <a:buFont typeface="Arial" panose="020B0604020202020204" pitchFamily="34" charset="0"/>
              <a:buChar char="•"/>
            </a:pPr>
            <a:r>
              <a:rPr lang="en-US" altLang="zh-TW" dirty="0" smtClean="0"/>
              <a:t>HA</a:t>
            </a:r>
            <a:r>
              <a:rPr lang="en-US" altLang="zh-TW" dirty="0"/>
              <a:t>: at least mean of one season is different from the </a:t>
            </a:r>
            <a:r>
              <a:rPr lang="en-US" altLang="zh-TW" dirty="0" smtClean="0"/>
              <a:t>others</a:t>
            </a:r>
            <a:endParaRPr lang="zh-TW" altLang="en-US" dirty="0"/>
          </a:p>
        </p:txBody>
      </p:sp>
      <p:sp>
        <p:nvSpPr>
          <p:cNvPr id="5" name="文字方塊 4"/>
          <p:cNvSpPr txBox="1"/>
          <p:nvPr/>
        </p:nvSpPr>
        <p:spPr>
          <a:xfrm>
            <a:off x="201881" y="1152938"/>
            <a:ext cx="11990120" cy="2862322"/>
          </a:xfrm>
          <a:prstGeom prst="rect">
            <a:avLst/>
          </a:prstGeom>
          <a:noFill/>
        </p:spPr>
        <p:txBody>
          <a:bodyPr wrap="square" rtlCol="0">
            <a:spAutoFit/>
          </a:bodyPr>
          <a:lstStyle/>
          <a:p>
            <a:pPr marL="285750" indent="-285750">
              <a:buFont typeface="Arial" panose="020B0604020202020204" pitchFamily="34" charset="0"/>
              <a:buChar char="•"/>
            </a:pPr>
            <a:r>
              <a:rPr lang="en-US" altLang="zh-TW" dirty="0" smtClean="0"/>
              <a:t>Assumptions </a:t>
            </a:r>
            <a:r>
              <a:rPr lang="en-US" altLang="zh-TW" dirty="0"/>
              <a:t>for </a:t>
            </a:r>
            <a:r>
              <a:rPr lang="en-US" altLang="zh-TW" dirty="0" smtClean="0"/>
              <a:t>ANOVA</a:t>
            </a:r>
            <a:endParaRPr lang="en-US" altLang="zh-TW" dirty="0"/>
          </a:p>
          <a:p>
            <a:pPr marL="742950" lvl="1" indent="-285750">
              <a:buFont typeface="Arial" panose="020B0604020202020204" pitchFamily="34" charset="0"/>
              <a:buChar char="•"/>
            </a:pPr>
            <a:r>
              <a:rPr lang="en-US" altLang="zh-TW" dirty="0" smtClean="0"/>
              <a:t>randomly </a:t>
            </a:r>
            <a:r>
              <a:rPr lang="en-US" altLang="zh-TW" dirty="0"/>
              <a:t>sampled and samples are </a:t>
            </a:r>
            <a:r>
              <a:rPr lang="en-US" altLang="zh-TW" dirty="0" smtClean="0"/>
              <a:t>independent</a:t>
            </a:r>
          </a:p>
          <a:p>
            <a:pPr marL="742950" lvl="1" indent="-285750">
              <a:buFont typeface="Arial" panose="020B0604020202020204" pitchFamily="34" charset="0"/>
              <a:buChar char="•"/>
            </a:pPr>
            <a:r>
              <a:rPr lang="en-US" altLang="zh-TW" dirty="0" smtClean="0"/>
              <a:t>samples </a:t>
            </a:r>
            <a:r>
              <a:rPr lang="en-US" altLang="zh-TW" dirty="0"/>
              <a:t>come from a normally distributed population</a:t>
            </a:r>
            <a:endParaRPr lang="en-US" altLang="zh-TW" dirty="0" smtClean="0"/>
          </a:p>
          <a:p>
            <a:pPr marL="1200150" lvl="2" indent="-285750">
              <a:buFont typeface="Arial" panose="020B0604020202020204" pitchFamily="34" charset="0"/>
              <a:buChar char="•"/>
            </a:pPr>
            <a:r>
              <a:rPr lang="en-US" altLang="zh-TW" dirty="0" smtClean="0"/>
              <a:t>Shapiro-Wilk </a:t>
            </a:r>
            <a:r>
              <a:rPr lang="en-US" altLang="zh-TW" dirty="0"/>
              <a:t>normality test (N&lt;50</a:t>
            </a:r>
            <a:r>
              <a:rPr lang="en-US" altLang="zh-TW" dirty="0" smtClean="0"/>
              <a:t>)</a:t>
            </a:r>
            <a:r>
              <a:rPr lang="en-US" altLang="zh-TW" dirty="0"/>
              <a:t> </a:t>
            </a:r>
          </a:p>
          <a:p>
            <a:pPr marL="1657350" lvl="3" indent="-285750">
              <a:buFont typeface="Arial" panose="020B0604020202020204" pitchFamily="34" charset="0"/>
              <a:buChar char="•"/>
            </a:pPr>
            <a:r>
              <a:rPr lang="en-US" altLang="zh-TW" dirty="0"/>
              <a:t>p-value = </a:t>
            </a:r>
            <a:r>
              <a:rPr lang="en-US" altLang="zh-TW" dirty="0" smtClean="0"/>
              <a:t>0.03998 (&lt;</a:t>
            </a:r>
            <a:r>
              <a:rPr lang="en-US" altLang="zh-TW" dirty="0"/>
              <a:t>0.05</a:t>
            </a:r>
            <a:r>
              <a:rPr lang="en-US" altLang="zh-TW" dirty="0" smtClean="0"/>
              <a:t>)</a:t>
            </a:r>
          </a:p>
          <a:p>
            <a:pPr marL="1657350" lvl="3" indent="-285750">
              <a:buFont typeface="Arial" panose="020B0604020202020204" pitchFamily="34" charset="0"/>
              <a:buChar char="•"/>
            </a:pPr>
            <a:r>
              <a:rPr lang="en-US" altLang="zh-TW" dirty="0" smtClean="0"/>
              <a:t>samples are not normally distributed</a:t>
            </a:r>
            <a:endParaRPr lang="en-US" altLang="zh-TW" dirty="0"/>
          </a:p>
          <a:p>
            <a:pPr marL="285750" indent="-285750">
              <a:buFont typeface="Arial" panose="020B0604020202020204" pitchFamily="34" charset="0"/>
              <a:buChar char="•"/>
            </a:pPr>
            <a:r>
              <a:rPr lang="en-US" altLang="zh-TW" dirty="0"/>
              <a:t> </a:t>
            </a:r>
            <a:r>
              <a:rPr lang="en-US" altLang="zh-TW" dirty="0" smtClean="0"/>
              <a:t>Nonparametric test</a:t>
            </a:r>
            <a:r>
              <a:rPr lang="zh-TW" altLang="en-US" dirty="0" smtClean="0"/>
              <a:t> </a:t>
            </a:r>
            <a:r>
              <a:rPr lang="en-US" altLang="zh-TW" dirty="0" smtClean="0"/>
              <a:t>(if samples are not normally distributed</a:t>
            </a:r>
            <a:r>
              <a:rPr lang="en-US" altLang="zh-TW" dirty="0"/>
              <a:t> </a:t>
            </a:r>
            <a:r>
              <a:rPr lang="en-US" altLang="zh-TW" dirty="0" smtClean="0"/>
              <a:t>)</a:t>
            </a:r>
          </a:p>
          <a:p>
            <a:pPr marL="742950" lvl="1" indent="-285750">
              <a:buFont typeface="Arial" panose="020B0604020202020204" pitchFamily="34" charset="0"/>
              <a:buChar char="•"/>
            </a:pPr>
            <a:r>
              <a:rPr lang="en-US" altLang="zh-TW" dirty="0" err="1" smtClean="0"/>
              <a:t>Kruskal</a:t>
            </a:r>
            <a:r>
              <a:rPr lang="en-US" altLang="zh-TW" dirty="0" smtClean="0"/>
              <a:t> </a:t>
            </a:r>
            <a:r>
              <a:rPr lang="en-US" altLang="zh-TW" dirty="0"/>
              <a:t>Wallis </a:t>
            </a:r>
            <a:r>
              <a:rPr lang="en-US" altLang="zh-TW" dirty="0" smtClean="0"/>
              <a:t>Test</a:t>
            </a:r>
          </a:p>
          <a:p>
            <a:pPr marL="1200150" lvl="2" indent="-285750">
              <a:buFont typeface="Arial" panose="020B0604020202020204" pitchFamily="34" charset="0"/>
              <a:buChar char="•"/>
            </a:pPr>
            <a:r>
              <a:rPr lang="en-US" altLang="zh-TW" dirty="0"/>
              <a:t>p-value =0.4471 (&gt;0.05</a:t>
            </a:r>
            <a:r>
              <a:rPr lang="en-US" altLang="zh-TW" dirty="0" smtClean="0"/>
              <a:t>)</a:t>
            </a:r>
            <a:endParaRPr lang="en-US" altLang="zh-TW" dirty="0"/>
          </a:p>
          <a:p>
            <a:pPr marL="1200150" lvl="2" indent="-285750">
              <a:buFont typeface="Arial" panose="020B0604020202020204" pitchFamily="34" charset="0"/>
              <a:buChar char="•"/>
            </a:pPr>
            <a:r>
              <a:rPr lang="en-US" altLang="zh-TW" dirty="0" smtClean="0"/>
              <a:t>cannot </a:t>
            </a:r>
            <a:r>
              <a:rPr lang="en-US" altLang="zh-TW" dirty="0"/>
              <a:t>reject H0 and conclude that there is no statistically difference between the mean of </a:t>
            </a:r>
            <a:r>
              <a:rPr lang="en-US" altLang="zh-TW" dirty="0" smtClean="0"/>
              <a:t>seasons</a:t>
            </a:r>
            <a:endParaRPr lang="en-US" altLang="zh-TW" dirty="0"/>
          </a:p>
        </p:txBody>
      </p:sp>
      <mc:AlternateContent xmlns:mc="http://schemas.openxmlformats.org/markup-compatibility/2006" xmlns:a14="http://schemas.microsoft.com/office/drawing/2010/main">
        <mc:Choice Requires="a14">
          <p:sp>
            <p:nvSpPr>
              <p:cNvPr id="6" name="文字方塊 5"/>
              <p:cNvSpPr txBox="1"/>
              <p:nvPr/>
            </p:nvSpPr>
            <p:spPr>
              <a:xfrm>
                <a:off x="201880" y="3941858"/>
                <a:ext cx="10240833" cy="2862322"/>
              </a:xfrm>
              <a:prstGeom prst="rect">
                <a:avLst/>
              </a:prstGeom>
              <a:noFill/>
            </p:spPr>
            <p:txBody>
              <a:bodyPr wrap="square" rtlCol="0">
                <a:spAutoFit/>
              </a:bodyPr>
              <a:lstStyle/>
              <a:p>
                <a:r>
                  <a:rPr lang="fr-FR" altLang="zh-TW" dirty="0" smtClean="0"/>
                  <a:t>f)   Statistics: </a:t>
                </a:r>
                <a:r>
                  <a:rPr lang="en-US" altLang="zh-TW" dirty="0" smtClean="0"/>
                  <a:t>if there's</a:t>
                </a:r>
                <a:r>
                  <a:rPr lang="en-US" altLang="zh-TW" dirty="0"/>
                  <a:t> biomass</a:t>
                </a:r>
                <a:r>
                  <a:rPr lang="en-US" altLang="zh-TW" dirty="0" smtClean="0"/>
                  <a:t> </a:t>
                </a:r>
                <a:r>
                  <a:rPr lang="en-US" altLang="zh-TW" dirty="0"/>
                  <a:t>difference exist between 2 stations</a:t>
                </a:r>
                <a:r>
                  <a:rPr lang="en-US" altLang="zh-TW" dirty="0" smtClean="0"/>
                  <a:t>?</a:t>
                </a:r>
              </a:p>
              <a:p>
                <a:pPr marL="285750" indent="-285750">
                  <a:buFont typeface="Arial" panose="020B0604020202020204" pitchFamily="34" charset="0"/>
                  <a:buChar char="•"/>
                </a:pPr>
                <a:r>
                  <a:rPr lang="en-US" altLang="zh-TW" dirty="0"/>
                  <a:t>H0: </a:t>
                </a:r>
                <a:r>
                  <a:rPr lang="en-US" altLang="zh-TW" dirty="0" smtClean="0"/>
                  <a:t>mean GC1 </a:t>
                </a:r>
                <a:r>
                  <a:rPr lang="en-US" altLang="zh-TW" dirty="0"/>
                  <a:t>= </a:t>
                </a:r>
                <a:r>
                  <a:rPr lang="en-US" altLang="zh-TW" dirty="0" smtClean="0"/>
                  <a:t>mean GS1; HA:</a:t>
                </a:r>
                <a:r>
                  <a:rPr lang="en-US" altLang="zh-TW" dirty="0"/>
                  <a:t> mean GC1 </a:t>
                </a:r>
                <a14:m>
                  <m:oMath xmlns:m="http://schemas.openxmlformats.org/officeDocument/2006/math">
                    <m:r>
                      <a:rPr lang="en-US" altLang="zh-TW" i="1" smtClean="0">
                        <a:latin typeface="Cambria Math" panose="02040503050406030204" pitchFamily="18" charset="0"/>
                        <a:ea typeface="Cambria Math" panose="02040503050406030204" pitchFamily="18" charset="0"/>
                      </a:rPr>
                      <m:t>≠</m:t>
                    </m:r>
                  </m:oMath>
                </a14:m>
                <a:r>
                  <a:rPr lang="en-US" altLang="zh-TW" dirty="0" smtClean="0"/>
                  <a:t> </a:t>
                </a:r>
                <a:r>
                  <a:rPr lang="en-US" altLang="zh-TW" dirty="0"/>
                  <a:t>mean </a:t>
                </a:r>
                <a:r>
                  <a:rPr lang="en-US" altLang="zh-TW" dirty="0" smtClean="0"/>
                  <a:t>GS1</a:t>
                </a:r>
              </a:p>
              <a:p>
                <a:pPr marL="742950" lvl="1" indent="-285750">
                  <a:buFont typeface="Arial" panose="020B0604020202020204" pitchFamily="34" charset="0"/>
                  <a:buChar char="•"/>
                </a:pPr>
                <a:r>
                  <a:rPr lang="en-US" altLang="zh-TW" dirty="0"/>
                  <a:t>samples come from a normally distributed population?</a:t>
                </a:r>
              </a:p>
              <a:p>
                <a:pPr marL="1200150" lvl="2" indent="-285750">
                  <a:buFont typeface="Arial" panose="020B0604020202020204" pitchFamily="34" charset="0"/>
                  <a:buChar char="•"/>
                </a:pPr>
                <a:r>
                  <a:rPr lang="en-US" altLang="zh-TW" dirty="0"/>
                  <a:t>Shapiro-Wilk normality test (N&lt;50) </a:t>
                </a:r>
              </a:p>
              <a:p>
                <a:pPr marL="1657350" lvl="3" indent="-285750">
                  <a:buFont typeface="Arial" panose="020B0604020202020204" pitchFamily="34" charset="0"/>
                  <a:buChar char="•"/>
                </a:pPr>
                <a:r>
                  <a:rPr lang="en-US" altLang="zh-TW" dirty="0"/>
                  <a:t>p-value = 4.053e-08 (&lt;0.05)</a:t>
                </a:r>
              </a:p>
              <a:p>
                <a:pPr marL="1657350" lvl="3" indent="-285750">
                  <a:buFont typeface="Arial" panose="020B0604020202020204" pitchFamily="34" charset="0"/>
                  <a:buChar char="•"/>
                </a:pPr>
                <a:r>
                  <a:rPr lang="en-US" altLang="zh-TW" dirty="0"/>
                  <a:t>samples are not normally distributed</a:t>
                </a:r>
              </a:p>
              <a:p>
                <a:pPr marL="742950" lvl="1" indent="-285750">
                  <a:buFont typeface="Arial" panose="020B0604020202020204" pitchFamily="34" charset="0"/>
                  <a:buChar char="•"/>
                </a:pPr>
                <a:r>
                  <a:rPr lang="en-US" altLang="zh-TW" dirty="0"/>
                  <a:t> Nonparametric test</a:t>
                </a:r>
                <a:r>
                  <a:rPr lang="zh-TW" altLang="en-US" dirty="0"/>
                  <a:t> </a:t>
                </a:r>
                <a:r>
                  <a:rPr lang="en-US" altLang="zh-TW" dirty="0"/>
                  <a:t>(if samples are not normally distributed)</a:t>
                </a:r>
              </a:p>
              <a:p>
                <a:pPr marL="1200150" lvl="2" indent="-285750">
                  <a:buFont typeface="Arial" panose="020B0604020202020204" pitchFamily="34" charset="0"/>
                  <a:buChar char="•"/>
                </a:pPr>
                <a:r>
                  <a:rPr lang="en-US" altLang="zh-TW" dirty="0"/>
                  <a:t>independent 2-group Mann-Whitney U Test</a:t>
                </a:r>
              </a:p>
              <a:p>
                <a:pPr marL="1657350" lvl="3" indent="-285750">
                  <a:buFont typeface="Arial" panose="020B0604020202020204" pitchFamily="34" charset="0"/>
                  <a:buChar char="•"/>
                </a:pPr>
                <a:r>
                  <a:rPr lang="en-US" altLang="zh-TW" dirty="0"/>
                  <a:t>p-value =5.079e-08 (&gt;0.05)</a:t>
                </a:r>
              </a:p>
              <a:p>
                <a:pPr marL="1657350" lvl="3" indent="-285750">
                  <a:buFont typeface="Arial" panose="020B0604020202020204" pitchFamily="34" charset="0"/>
                  <a:buChar char="•"/>
                </a:pPr>
                <a:r>
                  <a:rPr lang="en-US" altLang="zh-TW" dirty="0"/>
                  <a:t>reject H0: there is statistically difference between the mean of 2 stations</a:t>
                </a:r>
              </a:p>
            </p:txBody>
          </p:sp>
        </mc:Choice>
        <mc:Fallback xmlns="">
          <p:sp>
            <p:nvSpPr>
              <p:cNvPr id="6" name="文字方塊 5"/>
              <p:cNvSpPr txBox="1">
                <a:spLocks noRot="1" noChangeAspect="1" noMove="1" noResize="1" noEditPoints="1" noAdjustHandles="1" noChangeArrowheads="1" noChangeShapeType="1" noTextEdit="1"/>
              </p:cNvSpPr>
              <p:nvPr/>
            </p:nvSpPr>
            <p:spPr>
              <a:xfrm>
                <a:off x="201880" y="3941858"/>
                <a:ext cx="10240833" cy="2862322"/>
              </a:xfrm>
              <a:prstGeom prst="rect">
                <a:avLst/>
              </a:prstGeom>
              <a:blipFill>
                <a:blip r:embed="rId2"/>
                <a:stretch>
                  <a:fillRect l="-476" t="-1279" b="-255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373388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201880" y="880549"/>
            <a:ext cx="3336848" cy="369332"/>
          </a:xfrm>
          <a:prstGeom prst="rect">
            <a:avLst/>
          </a:prstGeom>
          <a:noFill/>
        </p:spPr>
        <p:txBody>
          <a:bodyPr wrap="square" rtlCol="0">
            <a:spAutoFit/>
          </a:bodyPr>
          <a:lstStyle/>
          <a:p>
            <a:r>
              <a:rPr lang="fr-FR" altLang="zh-TW" dirty="0" smtClean="0"/>
              <a:t>c)  Result for abundance:</a:t>
            </a:r>
            <a:endParaRPr lang="zh-TW" altLang="en-US" dirty="0"/>
          </a:p>
        </p:txBody>
      </p:sp>
      <p:sp>
        <p:nvSpPr>
          <p:cNvPr id="5" name="文字方塊 4"/>
          <p:cNvSpPr txBox="1"/>
          <p:nvPr/>
        </p:nvSpPr>
        <p:spPr>
          <a:xfrm>
            <a:off x="201880" y="265889"/>
            <a:ext cx="2311915" cy="523220"/>
          </a:xfrm>
          <a:prstGeom prst="rect">
            <a:avLst/>
          </a:prstGeom>
          <a:noFill/>
        </p:spPr>
        <p:txBody>
          <a:bodyPr wrap="none" rtlCol="0">
            <a:spAutoFit/>
          </a:bodyPr>
          <a:lstStyle/>
          <a:p>
            <a:r>
              <a:rPr lang="en-US" altLang="zh-TW" sz="2800" dirty="0" smtClean="0"/>
              <a:t>C. </a:t>
            </a:r>
            <a:r>
              <a:rPr lang="en-US" altLang="zh-TW" sz="2800" dirty="0" err="1" smtClean="0"/>
              <a:t>Macrofauna</a:t>
            </a:r>
            <a:endParaRPr lang="zh-TW" altLang="en-US" sz="2800" dirty="0"/>
          </a:p>
        </p:txBody>
      </p:sp>
      <p:sp>
        <p:nvSpPr>
          <p:cNvPr id="6" name="文字方塊 5"/>
          <p:cNvSpPr txBox="1"/>
          <p:nvPr/>
        </p:nvSpPr>
        <p:spPr>
          <a:xfrm>
            <a:off x="6245352" y="265889"/>
            <a:ext cx="5713426" cy="1200329"/>
          </a:xfrm>
          <a:prstGeom prst="rect">
            <a:avLst/>
          </a:prstGeom>
          <a:noFill/>
        </p:spPr>
        <p:txBody>
          <a:bodyPr wrap="square" rtlCol="0">
            <a:spAutoFit/>
          </a:bodyPr>
          <a:lstStyle/>
          <a:p>
            <a:pPr marL="285750" indent="-285750">
              <a:buFont typeface="Arial" panose="020B0604020202020204" pitchFamily="34" charset="0"/>
              <a:buChar char="•"/>
            </a:pPr>
            <a:r>
              <a:rPr lang="en-US" altLang="zh-TW" dirty="0" smtClean="0"/>
              <a:t>Summary</a:t>
            </a:r>
          </a:p>
          <a:p>
            <a:pPr marL="342900" indent="-342900">
              <a:buFont typeface="+mj-lt"/>
              <a:buAutoNum type="arabicPeriod"/>
            </a:pPr>
            <a:r>
              <a:rPr lang="en-US" altLang="zh-TW" dirty="0" smtClean="0"/>
              <a:t>Higher diversity </a:t>
            </a:r>
            <a:r>
              <a:rPr lang="en-US" altLang="zh-TW" dirty="0"/>
              <a:t>in </a:t>
            </a:r>
            <a:r>
              <a:rPr lang="en-US" altLang="zh-TW" dirty="0" smtClean="0"/>
              <a:t>GS1</a:t>
            </a:r>
          </a:p>
          <a:p>
            <a:pPr marL="342900" indent="-342900">
              <a:buFont typeface="+mj-lt"/>
              <a:buAutoNum type="arabicPeriod"/>
            </a:pPr>
            <a:r>
              <a:rPr lang="en-US" altLang="zh-TW" dirty="0" smtClean="0"/>
              <a:t>Average abundance</a:t>
            </a:r>
            <a:r>
              <a:rPr lang="zh-TW" altLang="en-US" dirty="0" smtClean="0"/>
              <a:t> </a:t>
            </a:r>
            <a:r>
              <a:rPr lang="en-US" altLang="zh-TW" dirty="0" smtClean="0"/>
              <a:t>11 times higher</a:t>
            </a:r>
            <a:r>
              <a:rPr lang="zh-TW" altLang="en-US" dirty="0" smtClean="0"/>
              <a:t> </a:t>
            </a:r>
            <a:r>
              <a:rPr lang="en-US" altLang="zh-TW" dirty="0" smtClean="0"/>
              <a:t>in GS1 </a:t>
            </a:r>
          </a:p>
          <a:p>
            <a:pPr marL="342900" indent="-342900">
              <a:buFont typeface="+mj-lt"/>
              <a:buAutoNum type="arabicPeriod"/>
            </a:pPr>
            <a:endParaRPr lang="en-US" altLang="zh-TW" dirty="0" smtClean="0"/>
          </a:p>
        </p:txBody>
      </p:sp>
      <p:pic>
        <p:nvPicPr>
          <p:cNvPr id="7" name="圖片 6"/>
          <p:cNvPicPr>
            <a:picLocks noChangeAspect="1"/>
          </p:cNvPicPr>
          <p:nvPr/>
        </p:nvPicPr>
        <p:blipFill>
          <a:blip r:embed="rId2"/>
          <a:stretch>
            <a:fillRect/>
          </a:stretch>
        </p:blipFill>
        <p:spPr>
          <a:xfrm>
            <a:off x="1230508" y="1249881"/>
            <a:ext cx="9844696" cy="5537641"/>
          </a:xfrm>
          <a:prstGeom prst="rect">
            <a:avLst/>
          </a:prstGeom>
        </p:spPr>
      </p:pic>
    </p:spTree>
    <p:extLst>
      <p:ext uri="{BB962C8B-B14F-4D97-AF65-F5344CB8AC3E}">
        <p14:creationId xmlns:p14="http://schemas.microsoft.com/office/powerpoint/2010/main" val="28596851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1879" y="880549"/>
            <a:ext cx="12091721" cy="3970318"/>
          </a:xfrm>
          <a:prstGeom prst="rect">
            <a:avLst/>
          </a:prstGeom>
          <a:noFill/>
        </p:spPr>
        <p:txBody>
          <a:bodyPr wrap="square" rtlCol="0">
            <a:spAutoFit/>
          </a:bodyPr>
          <a:lstStyle/>
          <a:p>
            <a:pPr marL="342900" indent="-342900">
              <a:buFont typeface="+mj-lt"/>
              <a:buAutoNum type="alphaLcParenR"/>
            </a:pPr>
            <a:r>
              <a:rPr lang="en-US" altLang="zh-TW" dirty="0" smtClean="0"/>
              <a:t>Steps:</a:t>
            </a:r>
          </a:p>
          <a:p>
            <a:pPr marL="800100" lvl="1" indent="-342900">
              <a:buFont typeface="+mj-lt"/>
              <a:buAutoNum type="arabicPeriod"/>
            </a:pPr>
            <a:r>
              <a:rPr lang="en-US" altLang="zh-TW" dirty="0" smtClean="0"/>
              <a:t>Assume </a:t>
            </a:r>
            <a:r>
              <a:rPr lang="en-US" altLang="zh-TW" dirty="0"/>
              <a:t>all fauna within 5</a:t>
            </a:r>
            <a:r>
              <a:rPr lang="en-US" altLang="zh-TW" dirty="0" smtClean="0"/>
              <a:t>cm </a:t>
            </a:r>
            <a:r>
              <a:rPr lang="en-US" altLang="zh-TW" dirty="0"/>
              <a:t>of sediment have been already </a:t>
            </a:r>
            <a:r>
              <a:rPr lang="en-US" altLang="zh-TW" dirty="0" smtClean="0"/>
              <a:t>included</a:t>
            </a:r>
          </a:p>
          <a:p>
            <a:pPr marL="800100" lvl="1" indent="-342900">
              <a:buFont typeface="+mj-lt"/>
              <a:buAutoNum type="arabicPeriod"/>
            </a:pPr>
            <a:r>
              <a:rPr lang="en-US" altLang="zh-TW" dirty="0" smtClean="0"/>
              <a:t>For </a:t>
            </a:r>
            <a:r>
              <a:rPr lang="en-US" altLang="zh-TW" dirty="0"/>
              <a:t>the common taxon (e.g. </a:t>
            </a:r>
            <a:r>
              <a:rPr lang="en-US" altLang="zh-TW" dirty="0" err="1" smtClean="0"/>
              <a:t>Nematoda</a:t>
            </a:r>
            <a:r>
              <a:rPr lang="en-US" altLang="zh-TW" dirty="0" smtClean="0"/>
              <a:t>, </a:t>
            </a:r>
            <a:r>
              <a:rPr lang="en-US" altLang="zh-TW" dirty="0" err="1" smtClean="0"/>
              <a:t>Harpacticoida</a:t>
            </a:r>
            <a:r>
              <a:rPr lang="en-US" altLang="zh-TW" dirty="0" smtClean="0"/>
              <a:t>)</a:t>
            </a:r>
            <a:endParaRPr lang="en-US" altLang="zh-TW" dirty="0"/>
          </a:p>
          <a:p>
            <a:pPr marL="1257300" lvl="2" indent="-342900">
              <a:buFont typeface="Arial" panose="020B0604020202020204" pitchFamily="34" charset="0"/>
              <a:buChar char="•"/>
            </a:pPr>
            <a:r>
              <a:rPr lang="en-US" altLang="zh-TW" dirty="0"/>
              <a:t>use conversion factor(C) to calculate volume: V=L*W^2*C </a:t>
            </a:r>
          </a:p>
          <a:p>
            <a:pPr marL="800100" lvl="1" indent="-342900">
              <a:buFont typeface="+mj-lt"/>
              <a:buAutoNum type="arabicPeriod"/>
            </a:pPr>
            <a:r>
              <a:rPr lang="en-US" altLang="zh-TW" dirty="0" err="1" smtClean="0"/>
              <a:t>DryW</a:t>
            </a:r>
            <a:r>
              <a:rPr lang="en-US" altLang="zh-TW" dirty="0" smtClean="0"/>
              <a:t>(mg</a:t>
            </a:r>
            <a:r>
              <a:rPr lang="en-US" altLang="zh-TW" dirty="0"/>
              <a:t>)=volume(mm3)*1.13</a:t>
            </a:r>
            <a:r>
              <a:rPr lang="zh-TW" altLang="en-US" dirty="0"/>
              <a:t> </a:t>
            </a:r>
            <a:r>
              <a:rPr lang="en-US" altLang="zh-TW" dirty="0"/>
              <a:t>(g/cm3=mg/mm3)</a:t>
            </a:r>
          </a:p>
          <a:p>
            <a:pPr marL="800100" lvl="1" indent="-342900">
              <a:buFont typeface="+mj-lt"/>
              <a:buAutoNum type="arabicPeriod"/>
            </a:pPr>
            <a:r>
              <a:rPr lang="en-US" altLang="zh-TW" dirty="0" smtClean="0"/>
              <a:t>OC=</a:t>
            </a:r>
            <a:r>
              <a:rPr lang="en-US" altLang="zh-TW" dirty="0" err="1" smtClean="0"/>
              <a:t>DryW</a:t>
            </a:r>
            <a:r>
              <a:rPr lang="en-US" altLang="zh-TW" dirty="0" smtClean="0"/>
              <a:t>*0.012 </a:t>
            </a:r>
            <a:r>
              <a:rPr lang="en-US" altLang="zh-TW" dirty="0"/>
              <a:t>(fraction)</a:t>
            </a:r>
          </a:p>
          <a:p>
            <a:pPr marL="800100" lvl="1" indent="-342900">
              <a:buFont typeface="+mj-lt"/>
              <a:buAutoNum type="arabicPeriod"/>
            </a:pPr>
            <a:r>
              <a:rPr lang="en-US" altLang="zh-TW" dirty="0"/>
              <a:t>OC/syringe area -&gt; </a:t>
            </a:r>
            <a:r>
              <a:rPr lang="en-US" altLang="zh-TW" dirty="0" err="1"/>
              <a:t>mgC</a:t>
            </a:r>
            <a:r>
              <a:rPr lang="en-US" altLang="zh-TW" dirty="0"/>
              <a:t>/m2</a:t>
            </a:r>
            <a:endParaRPr lang="zh-TW" altLang="en-US" dirty="0"/>
          </a:p>
          <a:p>
            <a:pPr lvl="1"/>
            <a:r>
              <a:rPr lang="en-US" altLang="zh-TW" dirty="0" smtClean="0"/>
              <a:t>!     Only 100 nematodes were measured the length and width for each </a:t>
            </a:r>
            <a:r>
              <a:rPr lang="en-US" altLang="zh-TW" dirty="0" err="1" smtClean="0"/>
              <a:t>subcore</a:t>
            </a:r>
            <a:endParaRPr lang="en-US" altLang="zh-TW" dirty="0"/>
          </a:p>
          <a:p>
            <a:pPr lvl="1"/>
            <a:r>
              <a:rPr lang="en-US" altLang="zh-TW" dirty="0" smtClean="0"/>
              <a:t>      -&gt; calculate the mean OC of 100 nematodes</a:t>
            </a:r>
          </a:p>
          <a:p>
            <a:pPr lvl="1"/>
            <a:r>
              <a:rPr lang="en-US" altLang="zh-TW" dirty="0"/>
              <a:t> </a:t>
            </a:r>
            <a:r>
              <a:rPr lang="en-US" altLang="zh-TW" dirty="0" smtClean="0"/>
              <a:t>     -&gt; mean * the total amount of nematodes = accurate biomass</a:t>
            </a:r>
          </a:p>
          <a:p>
            <a:pPr lvl="1"/>
            <a:endParaRPr lang="en-US" altLang="zh-TW" dirty="0"/>
          </a:p>
          <a:p>
            <a:pPr marL="342900" indent="-342900">
              <a:buFont typeface="+mj-lt"/>
              <a:buAutoNum type="alphaLcParenR"/>
            </a:pPr>
            <a:r>
              <a:rPr lang="en-US" altLang="zh-TW" dirty="0"/>
              <a:t>Steps to find community structure (abundance)</a:t>
            </a:r>
          </a:p>
          <a:p>
            <a:pPr marL="800100" lvl="1" indent="-342900">
              <a:buFont typeface="+mj-lt"/>
              <a:buAutoNum type="arabicPeriod"/>
            </a:pPr>
            <a:r>
              <a:rPr lang="en-US" altLang="zh-TW" dirty="0" smtClean="0"/>
              <a:t>With nematodes</a:t>
            </a:r>
          </a:p>
          <a:p>
            <a:pPr marL="800100" lvl="1" indent="-342900">
              <a:buFont typeface="+mj-lt"/>
              <a:buAutoNum type="arabicPeriod"/>
            </a:pPr>
            <a:r>
              <a:rPr lang="en-US" altLang="zh-TW" dirty="0" smtClean="0"/>
              <a:t>Without nematodes</a:t>
            </a:r>
            <a:endParaRPr lang="zh-TW" altLang="en-US" dirty="0"/>
          </a:p>
        </p:txBody>
      </p:sp>
      <p:sp>
        <p:nvSpPr>
          <p:cNvPr id="3" name="文字方塊 2"/>
          <p:cNvSpPr txBox="1"/>
          <p:nvPr/>
        </p:nvSpPr>
        <p:spPr>
          <a:xfrm>
            <a:off x="201880" y="265889"/>
            <a:ext cx="2150589" cy="523220"/>
          </a:xfrm>
          <a:prstGeom prst="rect">
            <a:avLst/>
          </a:prstGeom>
          <a:noFill/>
        </p:spPr>
        <p:txBody>
          <a:bodyPr wrap="none" rtlCol="0">
            <a:spAutoFit/>
          </a:bodyPr>
          <a:lstStyle/>
          <a:p>
            <a:r>
              <a:rPr lang="en-US" altLang="zh-TW" sz="2800" dirty="0"/>
              <a:t>D</a:t>
            </a:r>
            <a:r>
              <a:rPr lang="en-US" altLang="zh-TW" sz="2800" dirty="0" smtClean="0"/>
              <a:t>. </a:t>
            </a:r>
            <a:r>
              <a:rPr lang="en-US" altLang="zh-TW" sz="2800" dirty="0" err="1" smtClean="0"/>
              <a:t>Meiofauna</a:t>
            </a:r>
            <a:endParaRPr lang="zh-TW" altLang="en-US" sz="2800" dirty="0"/>
          </a:p>
        </p:txBody>
      </p:sp>
    </p:spTree>
    <p:extLst>
      <p:ext uri="{BB962C8B-B14F-4D97-AF65-F5344CB8AC3E}">
        <p14:creationId xmlns:p14="http://schemas.microsoft.com/office/powerpoint/2010/main" val="20112595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201880" y="1689884"/>
            <a:ext cx="4300078" cy="369332"/>
          </a:xfrm>
          <a:prstGeom prst="rect">
            <a:avLst/>
          </a:prstGeom>
          <a:noFill/>
        </p:spPr>
        <p:txBody>
          <a:bodyPr wrap="square" rtlCol="0">
            <a:spAutoFit/>
          </a:bodyPr>
          <a:lstStyle/>
          <a:p>
            <a:r>
              <a:rPr lang="fr-FR" altLang="zh-TW" dirty="0" smtClean="0"/>
              <a:t>c1)  Result for abundance</a:t>
            </a:r>
            <a:r>
              <a:rPr lang="zh-TW" altLang="en-US" dirty="0" smtClean="0"/>
              <a:t> </a:t>
            </a:r>
            <a:r>
              <a:rPr lang="en-US" altLang="zh-TW" dirty="0" smtClean="0"/>
              <a:t>(w/ </a:t>
            </a:r>
            <a:r>
              <a:rPr lang="en-US" altLang="zh-TW" dirty="0" err="1" smtClean="0"/>
              <a:t>Nematoda</a:t>
            </a:r>
            <a:r>
              <a:rPr lang="en-US" altLang="zh-TW" dirty="0" smtClean="0"/>
              <a:t>)</a:t>
            </a:r>
            <a:r>
              <a:rPr lang="fr-FR" altLang="zh-TW" dirty="0" smtClean="0"/>
              <a:t>:</a:t>
            </a:r>
            <a:endParaRPr lang="zh-TW" altLang="en-US" dirty="0"/>
          </a:p>
        </p:txBody>
      </p:sp>
      <p:sp>
        <p:nvSpPr>
          <p:cNvPr id="6" name="文字方塊 5"/>
          <p:cNvSpPr txBox="1"/>
          <p:nvPr/>
        </p:nvSpPr>
        <p:spPr>
          <a:xfrm>
            <a:off x="6245352" y="265889"/>
            <a:ext cx="5713426" cy="1200329"/>
          </a:xfrm>
          <a:prstGeom prst="rect">
            <a:avLst/>
          </a:prstGeom>
          <a:noFill/>
        </p:spPr>
        <p:txBody>
          <a:bodyPr wrap="square" rtlCol="0">
            <a:spAutoFit/>
          </a:bodyPr>
          <a:lstStyle/>
          <a:p>
            <a:pPr marL="285750" indent="-285750">
              <a:buFont typeface="Arial" panose="020B0604020202020204" pitchFamily="34" charset="0"/>
              <a:buChar char="•"/>
            </a:pPr>
            <a:r>
              <a:rPr lang="en-US" altLang="zh-TW" dirty="0" smtClean="0"/>
              <a:t>Summary</a:t>
            </a:r>
          </a:p>
          <a:p>
            <a:pPr marL="342900" indent="-342900">
              <a:buFont typeface="+mj-lt"/>
              <a:buAutoNum type="arabicPeriod"/>
            </a:pPr>
            <a:r>
              <a:rPr lang="en-US" altLang="zh-TW" dirty="0"/>
              <a:t>Higher diversity in GS1</a:t>
            </a:r>
          </a:p>
          <a:p>
            <a:pPr marL="342900" indent="-342900">
              <a:buFont typeface="+mj-lt"/>
              <a:buAutoNum type="arabicPeriod"/>
            </a:pPr>
            <a:r>
              <a:rPr lang="en-US" altLang="zh-TW" dirty="0"/>
              <a:t>Average abundance</a:t>
            </a:r>
            <a:r>
              <a:rPr lang="zh-TW" altLang="en-US" dirty="0"/>
              <a:t> </a:t>
            </a:r>
            <a:r>
              <a:rPr lang="en-US" altLang="zh-TW" dirty="0" smtClean="0"/>
              <a:t>3.5 </a:t>
            </a:r>
            <a:r>
              <a:rPr lang="en-US" altLang="zh-TW" dirty="0"/>
              <a:t>times higher</a:t>
            </a:r>
            <a:r>
              <a:rPr lang="zh-TW" altLang="en-US" dirty="0"/>
              <a:t> </a:t>
            </a:r>
            <a:r>
              <a:rPr lang="en-US" altLang="zh-TW" dirty="0"/>
              <a:t>in GS1 </a:t>
            </a:r>
          </a:p>
          <a:p>
            <a:pPr marL="342900" indent="-342900">
              <a:buFont typeface="+mj-lt"/>
              <a:buAutoNum type="arabicPeriod"/>
            </a:pPr>
            <a:endParaRPr lang="en-US" altLang="zh-TW" dirty="0"/>
          </a:p>
        </p:txBody>
      </p:sp>
      <p:sp>
        <p:nvSpPr>
          <p:cNvPr id="8" name="文字方塊 7"/>
          <p:cNvSpPr txBox="1"/>
          <p:nvPr/>
        </p:nvSpPr>
        <p:spPr>
          <a:xfrm>
            <a:off x="201880" y="265889"/>
            <a:ext cx="2150589" cy="523220"/>
          </a:xfrm>
          <a:prstGeom prst="rect">
            <a:avLst/>
          </a:prstGeom>
          <a:noFill/>
        </p:spPr>
        <p:txBody>
          <a:bodyPr wrap="none" rtlCol="0">
            <a:spAutoFit/>
          </a:bodyPr>
          <a:lstStyle/>
          <a:p>
            <a:r>
              <a:rPr lang="en-US" altLang="zh-TW" sz="2800" dirty="0"/>
              <a:t>D</a:t>
            </a:r>
            <a:r>
              <a:rPr lang="en-US" altLang="zh-TW" sz="2800" dirty="0" smtClean="0"/>
              <a:t>. </a:t>
            </a:r>
            <a:r>
              <a:rPr lang="en-US" altLang="zh-TW" sz="2800" dirty="0" err="1" smtClean="0"/>
              <a:t>Meiofauna</a:t>
            </a:r>
            <a:endParaRPr lang="zh-TW" altLang="en-US" sz="2800" dirty="0"/>
          </a:p>
        </p:txBody>
      </p:sp>
      <p:pic>
        <p:nvPicPr>
          <p:cNvPr id="10" name="圖片 9"/>
          <p:cNvPicPr>
            <a:picLocks noChangeAspect="1"/>
          </p:cNvPicPr>
          <p:nvPr/>
        </p:nvPicPr>
        <p:blipFill>
          <a:blip r:embed="rId3"/>
          <a:stretch>
            <a:fillRect/>
          </a:stretch>
        </p:blipFill>
        <p:spPr>
          <a:xfrm>
            <a:off x="-15945" y="2096485"/>
            <a:ext cx="5827042" cy="3766379"/>
          </a:xfrm>
          <a:prstGeom prst="rect">
            <a:avLst/>
          </a:prstGeom>
        </p:spPr>
      </p:pic>
      <p:pic>
        <p:nvPicPr>
          <p:cNvPr id="12" name="圖片 11"/>
          <p:cNvPicPr>
            <a:picLocks noChangeAspect="1"/>
          </p:cNvPicPr>
          <p:nvPr/>
        </p:nvPicPr>
        <p:blipFill>
          <a:blip r:embed="rId4"/>
          <a:stretch>
            <a:fillRect/>
          </a:stretch>
        </p:blipFill>
        <p:spPr>
          <a:xfrm>
            <a:off x="5893395" y="2059216"/>
            <a:ext cx="6298605" cy="4071179"/>
          </a:xfrm>
          <a:prstGeom prst="rect">
            <a:avLst/>
          </a:prstGeom>
        </p:spPr>
      </p:pic>
      <p:sp>
        <p:nvSpPr>
          <p:cNvPr id="13" name="文字方塊 12"/>
          <p:cNvSpPr txBox="1"/>
          <p:nvPr/>
        </p:nvSpPr>
        <p:spPr>
          <a:xfrm>
            <a:off x="5811097" y="1689884"/>
            <a:ext cx="5449570" cy="369332"/>
          </a:xfrm>
          <a:prstGeom prst="rect">
            <a:avLst/>
          </a:prstGeom>
          <a:noFill/>
        </p:spPr>
        <p:txBody>
          <a:bodyPr wrap="square" rtlCol="0">
            <a:spAutoFit/>
          </a:bodyPr>
          <a:lstStyle/>
          <a:p>
            <a:r>
              <a:rPr lang="fr-FR" altLang="zh-TW" dirty="0" smtClean="0"/>
              <a:t>c2)  Result for abundance</a:t>
            </a:r>
            <a:r>
              <a:rPr lang="zh-TW" altLang="en-US" dirty="0"/>
              <a:t> </a:t>
            </a:r>
            <a:r>
              <a:rPr lang="en-US" altLang="zh-TW" dirty="0"/>
              <a:t>(</a:t>
            </a:r>
            <a:r>
              <a:rPr lang="en-US" altLang="zh-TW" dirty="0" smtClean="0"/>
              <a:t>w/o </a:t>
            </a:r>
            <a:r>
              <a:rPr lang="en-US" altLang="zh-TW" dirty="0" err="1"/>
              <a:t>Nematoda</a:t>
            </a:r>
            <a:r>
              <a:rPr lang="en-US" altLang="zh-TW" dirty="0"/>
              <a:t>)</a:t>
            </a:r>
            <a:r>
              <a:rPr lang="fr-FR" altLang="zh-TW" dirty="0"/>
              <a:t>:</a:t>
            </a:r>
            <a:endParaRPr lang="zh-TW" altLang="en-US" dirty="0"/>
          </a:p>
        </p:txBody>
      </p:sp>
    </p:spTree>
    <p:extLst>
      <p:ext uri="{BB962C8B-B14F-4D97-AF65-F5344CB8AC3E}">
        <p14:creationId xmlns:p14="http://schemas.microsoft.com/office/powerpoint/2010/main" val="21970049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群組 10"/>
          <p:cNvGrpSpPr/>
          <p:nvPr/>
        </p:nvGrpSpPr>
        <p:grpSpPr>
          <a:xfrm>
            <a:off x="5996677" y="6223000"/>
            <a:ext cx="3486388" cy="508000"/>
            <a:chOff x="1605034" y="6223000"/>
            <a:chExt cx="3486388" cy="508000"/>
          </a:xfrm>
        </p:grpSpPr>
        <p:sp>
          <p:nvSpPr>
            <p:cNvPr id="12" name="矩形 11"/>
            <p:cNvSpPr/>
            <p:nvPr/>
          </p:nvSpPr>
          <p:spPr>
            <a:xfrm>
              <a:off x="1605034" y="6223000"/>
              <a:ext cx="762000" cy="50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2426875" y="6223000"/>
              <a:ext cx="762000" cy="50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4329422" y="6223000"/>
              <a:ext cx="762000" cy="50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 name="群組 4"/>
          <p:cNvGrpSpPr/>
          <p:nvPr/>
        </p:nvGrpSpPr>
        <p:grpSpPr>
          <a:xfrm>
            <a:off x="1870304" y="6223000"/>
            <a:ext cx="2574848" cy="508000"/>
            <a:chOff x="1870304" y="6223000"/>
            <a:chExt cx="2574848" cy="508000"/>
          </a:xfrm>
        </p:grpSpPr>
        <p:sp>
          <p:nvSpPr>
            <p:cNvPr id="2" name="矩形 1"/>
            <p:cNvSpPr/>
            <p:nvPr/>
          </p:nvSpPr>
          <p:spPr>
            <a:xfrm>
              <a:off x="1870304" y="6223000"/>
              <a:ext cx="762000" cy="50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2776728" y="6223000"/>
              <a:ext cx="762000" cy="50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3683152" y="6223000"/>
              <a:ext cx="762000" cy="50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 name="文字方塊 3"/>
          <p:cNvSpPr txBox="1"/>
          <p:nvPr/>
        </p:nvSpPr>
        <p:spPr>
          <a:xfrm>
            <a:off x="201880" y="880549"/>
            <a:ext cx="3336848" cy="369332"/>
          </a:xfrm>
          <a:prstGeom prst="rect">
            <a:avLst/>
          </a:prstGeom>
          <a:noFill/>
        </p:spPr>
        <p:txBody>
          <a:bodyPr wrap="square" rtlCol="0">
            <a:spAutoFit/>
          </a:bodyPr>
          <a:lstStyle/>
          <a:p>
            <a:r>
              <a:rPr lang="fr-FR" altLang="zh-TW" dirty="0" smtClean="0"/>
              <a:t>c)  Result for biomass:</a:t>
            </a:r>
            <a:endParaRPr lang="zh-TW" altLang="en-US" dirty="0"/>
          </a:p>
        </p:txBody>
      </p:sp>
      <p:sp>
        <p:nvSpPr>
          <p:cNvPr id="6" name="文字方塊 5"/>
          <p:cNvSpPr txBox="1"/>
          <p:nvPr/>
        </p:nvSpPr>
        <p:spPr>
          <a:xfrm>
            <a:off x="2710262" y="71155"/>
            <a:ext cx="8978511" cy="1754326"/>
          </a:xfrm>
          <a:prstGeom prst="rect">
            <a:avLst/>
          </a:prstGeom>
          <a:noFill/>
        </p:spPr>
        <p:txBody>
          <a:bodyPr wrap="square" rtlCol="0">
            <a:spAutoFit/>
          </a:bodyPr>
          <a:lstStyle/>
          <a:p>
            <a:pPr marL="285750" indent="-285750">
              <a:buFont typeface="Arial" panose="020B0604020202020204" pitchFamily="34" charset="0"/>
              <a:buChar char="•"/>
            </a:pPr>
            <a:r>
              <a:rPr lang="en-US" altLang="zh-TW" dirty="0" smtClean="0"/>
              <a:t>Summary</a:t>
            </a:r>
          </a:p>
          <a:p>
            <a:pPr marL="342900" indent="-342900">
              <a:buFont typeface="+mj-lt"/>
              <a:buAutoNum type="arabicPeriod"/>
            </a:pPr>
            <a:r>
              <a:rPr lang="en-US" altLang="zh-TW" dirty="0" smtClean="0"/>
              <a:t>GS1 &gt; GC1 in 1 </a:t>
            </a:r>
            <a:r>
              <a:rPr lang="en-US" altLang="zh-TW" dirty="0"/>
              <a:t>order of magnitude</a:t>
            </a:r>
            <a:endParaRPr lang="zh-TW" altLang="en-US" dirty="0"/>
          </a:p>
          <a:p>
            <a:pPr marL="342900" indent="-342900">
              <a:buFont typeface="+mj-lt"/>
              <a:buAutoNum type="arabicPeriod"/>
            </a:pPr>
            <a:r>
              <a:rPr lang="en-US" altLang="zh-TW" dirty="0" smtClean="0"/>
              <a:t>Low biomass for GC1 in OR1_1126 (both macro and </a:t>
            </a:r>
            <a:r>
              <a:rPr lang="en-US" altLang="zh-TW" dirty="0" err="1" smtClean="0"/>
              <a:t>meio</a:t>
            </a:r>
            <a:r>
              <a:rPr lang="en-US" altLang="zh-TW" dirty="0" smtClean="0"/>
              <a:t>)</a:t>
            </a:r>
          </a:p>
          <a:p>
            <a:pPr marL="342900" indent="-342900">
              <a:buFont typeface="+mj-lt"/>
              <a:buAutoNum type="arabicPeriod"/>
            </a:pPr>
            <a:r>
              <a:rPr lang="en-US" altLang="zh-TW" dirty="0" smtClean="0"/>
              <a:t>Low </a:t>
            </a:r>
            <a:r>
              <a:rPr lang="en-US" altLang="zh-TW" dirty="0" err="1" smtClean="0"/>
              <a:t>meio</a:t>
            </a:r>
            <a:r>
              <a:rPr lang="en-US" altLang="zh-TW" dirty="0" smtClean="0"/>
              <a:t> biomass for GS1 in OR1_1114 (only </a:t>
            </a:r>
            <a:r>
              <a:rPr lang="en-US" altLang="zh-TW" dirty="0" err="1" smtClean="0"/>
              <a:t>meio</a:t>
            </a:r>
            <a:r>
              <a:rPr lang="en-US" altLang="zh-TW" dirty="0" smtClean="0"/>
              <a:t>)</a:t>
            </a:r>
          </a:p>
          <a:p>
            <a:pPr marL="800100" lvl="1" indent="-342900">
              <a:buFont typeface="Arial" panose="020B0604020202020204" pitchFamily="34" charset="0"/>
              <a:buChar char="•"/>
            </a:pPr>
            <a:r>
              <a:rPr lang="en-US" altLang="zh-TW" dirty="0" smtClean="0"/>
              <a:t>Seasonality?</a:t>
            </a:r>
          </a:p>
          <a:p>
            <a:pPr marL="800100" lvl="1" indent="-342900">
              <a:buFont typeface="Arial" panose="020B0604020202020204" pitchFamily="34" charset="0"/>
              <a:buChar char="•"/>
            </a:pPr>
            <a:r>
              <a:rPr lang="en-US" altLang="zh-TW" dirty="0"/>
              <a:t>N</a:t>
            </a:r>
            <a:r>
              <a:rPr lang="en-US" altLang="zh-TW" dirty="0" smtClean="0"/>
              <a:t>ot because of typhoon: 2015</a:t>
            </a:r>
            <a:r>
              <a:rPr lang="zh-TW" altLang="en-US" dirty="0" smtClean="0"/>
              <a:t> </a:t>
            </a:r>
            <a:r>
              <a:rPr lang="en-US" altLang="zh-TW" dirty="0" smtClean="0"/>
              <a:t>typhoon seasons were relative inactive</a:t>
            </a:r>
          </a:p>
        </p:txBody>
      </p:sp>
      <p:sp>
        <p:nvSpPr>
          <p:cNvPr id="8" name="文字方塊 7"/>
          <p:cNvSpPr txBox="1"/>
          <p:nvPr/>
        </p:nvSpPr>
        <p:spPr>
          <a:xfrm>
            <a:off x="201880" y="265889"/>
            <a:ext cx="2150589" cy="523220"/>
          </a:xfrm>
          <a:prstGeom prst="rect">
            <a:avLst/>
          </a:prstGeom>
          <a:noFill/>
        </p:spPr>
        <p:txBody>
          <a:bodyPr wrap="none" rtlCol="0">
            <a:spAutoFit/>
          </a:bodyPr>
          <a:lstStyle/>
          <a:p>
            <a:r>
              <a:rPr lang="en-US" altLang="zh-TW" sz="2800" dirty="0"/>
              <a:t>D</a:t>
            </a:r>
            <a:r>
              <a:rPr lang="en-US" altLang="zh-TW" sz="2800" dirty="0" smtClean="0"/>
              <a:t>. </a:t>
            </a:r>
            <a:r>
              <a:rPr lang="en-US" altLang="zh-TW" sz="2800" dirty="0" err="1" smtClean="0"/>
              <a:t>Meiofauna</a:t>
            </a:r>
            <a:endParaRPr lang="zh-TW" altLang="en-US" sz="2800" dirty="0"/>
          </a:p>
        </p:txBody>
      </p:sp>
      <p:pic>
        <p:nvPicPr>
          <p:cNvPr id="15" name="圖片 14"/>
          <p:cNvPicPr>
            <a:picLocks noChangeAspect="1"/>
          </p:cNvPicPr>
          <p:nvPr/>
        </p:nvPicPr>
        <p:blipFill rotWithShape="1">
          <a:blip r:embed="rId2">
            <a:clrChange>
              <a:clrFrom>
                <a:srgbClr val="FFFFFF"/>
              </a:clrFrom>
              <a:clrTo>
                <a:srgbClr val="FFFFFF">
                  <a:alpha val="0"/>
                </a:srgbClr>
              </a:clrTo>
            </a:clrChange>
          </a:blip>
          <a:srcRect l="416" t="4321" b="864"/>
          <a:stretch/>
        </p:blipFill>
        <p:spPr>
          <a:xfrm>
            <a:off x="1303867" y="1675325"/>
            <a:ext cx="9550560" cy="5114944"/>
          </a:xfrm>
          <a:prstGeom prst="rect">
            <a:avLst/>
          </a:prstGeom>
        </p:spPr>
      </p:pic>
      <p:sp>
        <p:nvSpPr>
          <p:cNvPr id="17" name="矩形 16"/>
          <p:cNvSpPr/>
          <p:nvPr/>
        </p:nvSpPr>
        <p:spPr>
          <a:xfrm>
            <a:off x="1770258" y="6546334"/>
            <a:ext cx="976549" cy="369332"/>
          </a:xfrm>
          <a:prstGeom prst="rect">
            <a:avLst/>
          </a:prstGeom>
        </p:spPr>
        <p:txBody>
          <a:bodyPr wrap="none">
            <a:spAutoFit/>
          </a:bodyPr>
          <a:lstStyle/>
          <a:p>
            <a:r>
              <a:rPr lang="en-US" altLang="zh-TW" dirty="0"/>
              <a:t>2015/08</a:t>
            </a:r>
            <a:endParaRPr lang="zh-TW" altLang="en-US" dirty="0"/>
          </a:p>
        </p:txBody>
      </p:sp>
      <p:sp>
        <p:nvSpPr>
          <p:cNvPr id="18" name="矩形 17"/>
          <p:cNvSpPr/>
          <p:nvPr/>
        </p:nvSpPr>
        <p:spPr>
          <a:xfrm>
            <a:off x="2710466" y="6546334"/>
            <a:ext cx="976549" cy="369332"/>
          </a:xfrm>
          <a:prstGeom prst="rect">
            <a:avLst/>
          </a:prstGeom>
        </p:spPr>
        <p:txBody>
          <a:bodyPr wrap="none">
            <a:spAutoFit/>
          </a:bodyPr>
          <a:lstStyle/>
          <a:p>
            <a:pPr lvl="0" algn="ctr">
              <a:defRPr/>
            </a:pPr>
            <a:r>
              <a:rPr lang="en-US" altLang="zh-TW" dirty="0"/>
              <a:t>2015/11</a:t>
            </a:r>
            <a:endParaRPr lang="zh-TW" altLang="en-US" dirty="0"/>
          </a:p>
        </p:txBody>
      </p:sp>
      <p:sp>
        <p:nvSpPr>
          <p:cNvPr id="19" name="矩形 18"/>
          <p:cNvSpPr/>
          <p:nvPr/>
        </p:nvSpPr>
        <p:spPr>
          <a:xfrm>
            <a:off x="3615914" y="6546334"/>
            <a:ext cx="976549" cy="369332"/>
          </a:xfrm>
          <a:prstGeom prst="rect">
            <a:avLst/>
          </a:prstGeom>
        </p:spPr>
        <p:txBody>
          <a:bodyPr wrap="none">
            <a:spAutoFit/>
          </a:bodyPr>
          <a:lstStyle/>
          <a:p>
            <a:pPr lvl="0" algn="ctr">
              <a:defRPr/>
            </a:pPr>
            <a:r>
              <a:rPr lang="en-US" altLang="zh-TW" dirty="0"/>
              <a:t>2016/02</a:t>
            </a:r>
            <a:endParaRPr lang="zh-TW" altLang="en-US" dirty="0"/>
          </a:p>
        </p:txBody>
      </p:sp>
      <p:sp>
        <p:nvSpPr>
          <p:cNvPr id="20" name="矩形 19"/>
          <p:cNvSpPr/>
          <p:nvPr/>
        </p:nvSpPr>
        <p:spPr>
          <a:xfrm>
            <a:off x="8613790" y="6517503"/>
            <a:ext cx="976549" cy="369332"/>
          </a:xfrm>
          <a:prstGeom prst="rect">
            <a:avLst/>
          </a:prstGeom>
        </p:spPr>
        <p:txBody>
          <a:bodyPr wrap="none">
            <a:spAutoFit/>
          </a:bodyPr>
          <a:lstStyle/>
          <a:p>
            <a:pPr lvl="0" algn="ctr">
              <a:defRPr/>
            </a:pPr>
            <a:r>
              <a:rPr lang="en-US" altLang="zh-TW" dirty="0" smtClean="0"/>
              <a:t>2016/03</a:t>
            </a:r>
            <a:endParaRPr lang="zh-TW" altLang="en-US" dirty="0"/>
          </a:p>
        </p:txBody>
      </p:sp>
    </p:spTree>
    <p:extLst>
      <p:ext uri="{BB962C8B-B14F-4D97-AF65-F5344CB8AC3E}">
        <p14:creationId xmlns:p14="http://schemas.microsoft.com/office/powerpoint/2010/main" val="7553921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201880" y="265889"/>
            <a:ext cx="2150589" cy="523220"/>
          </a:xfrm>
          <a:prstGeom prst="rect">
            <a:avLst/>
          </a:prstGeom>
          <a:noFill/>
        </p:spPr>
        <p:txBody>
          <a:bodyPr wrap="none" rtlCol="0">
            <a:spAutoFit/>
          </a:bodyPr>
          <a:lstStyle/>
          <a:p>
            <a:r>
              <a:rPr lang="en-US" altLang="zh-TW" sz="2800" dirty="0"/>
              <a:t>D</a:t>
            </a:r>
            <a:r>
              <a:rPr lang="en-US" altLang="zh-TW" sz="2800" dirty="0" smtClean="0"/>
              <a:t>. </a:t>
            </a:r>
            <a:r>
              <a:rPr lang="en-US" altLang="zh-TW" sz="2800" dirty="0" err="1" smtClean="0"/>
              <a:t>Meiofauna</a:t>
            </a:r>
            <a:endParaRPr lang="zh-TW" altLang="en-US" sz="2800" dirty="0"/>
          </a:p>
        </p:txBody>
      </p:sp>
      <p:sp>
        <p:nvSpPr>
          <p:cNvPr id="8" name="文字方塊 7"/>
          <p:cNvSpPr txBox="1"/>
          <p:nvPr/>
        </p:nvSpPr>
        <p:spPr>
          <a:xfrm>
            <a:off x="201880" y="789109"/>
            <a:ext cx="11758473" cy="5078313"/>
          </a:xfrm>
          <a:prstGeom prst="rect">
            <a:avLst/>
          </a:prstGeom>
          <a:noFill/>
        </p:spPr>
        <p:txBody>
          <a:bodyPr wrap="square" rtlCol="0">
            <a:spAutoFit/>
          </a:bodyPr>
          <a:lstStyle/>
          <a:p>
            <a:r>
              <a:rPr lang="fr-FR" altLang="zh-TW" dirty="0" smtClean="0"/>
              <a:t>d)  Statistics: </a:t>
            </a:r>
            <a:r>
              <a:rPr lang="en-US" altLang="zh-TW" dirty="0"/>
              <a:t>If </a:t>
            </a:r>
            <a:r>
              <a:rPr lang="en-US" altLang="zh-TW" dirty="0" smtClean="0"/>
              <a:t>there‘s </a:t>
            </a:r>
            <a:r>
              <a:rPr lang="en-US" altLang="zh-TW" dirty="0"/>
              <a:t>biomass </a:t>
            </a:r>
            <a:r>
              <a:rPr lang="en-US" altLang="zh-TW" dirty="0" smtClean="0"/>
              <a:t>difference </a:t>
            </a:r>
            <a:r>
              <a:rPr lang="en-US" altLang="zh-TW" dirty="0"/>
              <a:t>exist between different seasons in </a:t>
            </a:r>
            <a:r>
              <a:rPr lang="en-US" altLang="zh-TW" dirty="0" smtClean="0"/>
              <a:t>GS1?</a:t>
            </a:r>
          </a:p>
          <a:p>
            <a:pPr marL="285750" indent="-285750">
              <a:buFont typeface="Arial" panose="020B0604020202020204" pitchFamily="34" charset="0"/>
              <a:buChar char="•"/>
            </a:pPr>
            <a:r>
              <a:rPr lang="en-US" altLang="zh-TW" dirty="0"/>
              <a:t>H0: mean of all season are the same (mean </a:t>
            </a:r>
            <a:r>
              <a:rPr lang="en-US" altLang="zh-TW" dirty="0" smtClean="0"/>
              <a:t>SP </a:t>
            </a:r>
            <a:r>
              <a:rPr lang="en-US" altLang="zh-TW" dirty="0"/>
              <a:t>= mean </a:t>
            </a:r>
            <a:r>
              <a:rPr lang="en-US" altLang="zh-TW" dirty="0" smtClean="0"/>
              <a:t>AU </a:t>
            </a:r>
            <a:r>
              <a:rPr lang="en-US" altLang="zh-TW" dirty="0"/>
              <a:t>= mean </a:t>
            </a:r>
            <a:r>
              <a:rPr lang="en-US" altLang="zh-TW" dirty="0" smtClean="0"/>
              <a:t>SU)</a:t>
            </a:r>
            <a:endParaRPr lang="en-US" altLang="zh-TW" dirty="0"/>
          </a:p>
          <a:p>
            <a:pPr marL="285750" indent="-285750">
              <a:buFont typeface="Arial" panose="020B0604020202020204" pitchFamily="34" charset="0"/>
              <a:buChar char="•"/>
            </a:pPr>
            <a:r>
              <a:rPr lang="en-US" altLang="zh-TW" dirty="0" smtClean="0"/>
              <a:t>HA</a:t>
            </a:r>
            <a:r>
              <a:rPr lang="en-US" altLang="zh-TW" dirty="0"/>
              <a:t>: at least mean of one season is different from the </a:t>
            </a:r>
            <a:r>
              <a:rPr lang="en-US" altLang="zh-TW" dirty="0" smtClean="0"/>
              <a:t>others</a:t>
            </a:r>
          </a:p>
          <a:p>
            <a:pPr marL="285750" indent="-285750">
              <a:buFont typeface="Arial" panose="020B0604020202020204" pitchFamily="34" charset="0"/>
              <a:buChar char="•"/>
            </a:pPr>
            <a:r>
              <a:rPr lang="en-US" altLang="zh-TW" dirty="0"/>
              <a:t>Assumptions for ANOVA</a:t>
            </a:r>
          </a:p>
          <a:p>
            <a:pPr marL="742950" lvl="1" indent="-285750">
              <a:buFont typeface="Arial" panose="020B0604020202020204" pitchFamily="34" charset="0"/>
              <a:buChar char="•"/>
            </a:pPr>
            <a:r>
              <a:rPr lang="en-US" altLang="zh-TW" dirty="0"/>
              <a:t>randomly sampled and samples are independent</a:t>
            </a:r>
          </a:p>
          <a:p>
            <a:pPr marL="742950" lvl="1" indent="-285750">
              <a:buFont typeface="Arial" panose="020B0604020202020204" pitchFamily="34" charset="0"/>
              <a:buChar char="•"/>
            </a:pPr>
            <a:r>
              <a:rPr lang="en-US" altLang="zh-TW" dirty="0"/>
              <a:t>samples come from a normally distributed population</a:t>
            </a:r>
          </a:p>
          <a:p>
            <a:pPr marL="1200150" lvl="2" indent="-285750">
              <a:buFont typeface="Arial" panose="020B0604020202020204" pitchFamily="34" charset="0"/>
              <a:buChar char="•"/>
            </a:pPr>
            <a:r>
              <a:rPr lang="en-US" altLang="zh-TW" dirty="0"/>
              <a:t>Shapiro-Wilk normality test (N&lt;50) </a:t>
            </a:r>
          </a:p>
          <a:p>
            <a:pPr marL="1657350" lvl="3" indent="-285750">
              <a:buFont typeface="Arial" panose="020B0604020202020204" pitchFamily="34" charset="0"/>
              <a:buChar char="•"/>
            </a:pPr>
            <a:r>
              <a:rPr lang="en-US" altLang="zh-TW" dirty="0"/>
              <a:t>p-value =0.2007 </a:t>
            </a:r>
            <a:r>
              <a:rPr lang="en-US" altLang="zh-TW" dirty="0" smtClean="0"/>
              <a:t>(&gt;0.05</a:t>
            </a:r>
            <a:r>
              <a:rPr lang="en-US" altLang="zh-TW" dirty="0"/>
              <a:t>)</a:t>
            </a:r>
          </a:p>
          <a:p>
            <a:pPr marL="1657350" lvl="3" indent="-285750">
              <a:buFont typeface="Arial" panose="020B0604020202020204" pitchFamily="34" charset="0"/>
              <a:buChar char="•"/>
            </a:pPr>
            <a:r>
              <a:rPr lang="en-US" altLang="zh-TW" dirty="0"/>
              <a:t>samples </a:t>
            </a:r>
            <a:r>
              <a:rPr lang="en-US" altLang="zh-TW" dirty="0" smtClean="0"/>
              <a:t>are normally distributed</a:t>
            </a:r>
          </a:p>
          <a:p>
            <a:pPr lvl="1"/>
            <a:r>
              <a:rPr lang="en-US" altLang="zh-TW" dirty="0"/>
              <a:t>3. Samples</a:t>
            </a:r>
            <a:r>
              <a:rPr lang="zh-TW" altLang="en-US" dirty="0"/>
              <a:t> </a:t>
            </a:r>
            <a:r>
              <a:rPr lang="en-US" altLang="zh-TW" dirty="0"/>
              <a:t>are with unknown but equal variances</a:t>
            </a:r>
          </a:p>
          <a:p>
            <a:pPr marL="1200150" lvl="2" indent="-285750">
              <a:buFont typeface="Arial" panose="020B0604020202020204" pitchFamily="34" charset="0"/>
              <a:buChar char="•"/>
            </a:pPr>
            <a:r>
              <a:rPr lang="en-US" altLang="zh-TW" dirty="0"/>
              <a:t>F test</a:t>
            </a:r>
          </a:p>
          <a:p>
            <a:pPr marL="1657350" lvl="3" indent="-285750">
              <a:buFont typeface="Arial" panose="020B0604020202020204" pitchFamily="34" charset="0"/>
              <a:buChar char="•"/>
            </a:pPr>
            <a:r>
              <a:rPr lang="en-US" altLang="zh-TW" dirty="0"/>
              <a:t>AU</a:t>
            </a:r>
            <a:r>
              <a:rPr lang="zh-TW" altLang="en-US" dirty="0"/>
              <a:t> </a:t>
            </a:r>
            <a:r>
              <a:rPr lang="en-US" altLang="zh-TW" dirty="0"/>
              <a:t>vs SP: p-value = 0.3183 (&gt;0.05)</a:t>
            </a:r>
          </a:p>
          <a:p>
            <a:pPr marL="1657350" lvl="3" indent="-285750">
              <a:buFont typeface="Arial" panose="020B0604020202020204" pitchFamily="34" charset="0"/>
              <a:buChar char="•"/>
            </a:pPr>
            <a:r>
              <a:rPr lang="en-US" altLang="zh-TW" dirty="0"/>
              <a:t>AU</a:t>
            </a:r>
            <a:r>
              <a:rPr lang="zh-TW" altLang="en-US" dirty="0"/>
              <a:t> </a:t>
            </a:r>
            <a:r>
              <a:rPr lang="en-US" altLang="zh-TW" dirty="0"/>
              <a:t>vs SU:</a:t>
            </a:r>
            <a:r>
              <a:rPr lang="zh-TW" altLang="en-US" dirty="0"/>
              <a:t> </a:t>
            </a:r>
            <a:r>
              <a:rPr lang="en-US" altLang="zh-TW" dirty="0"/>
              <a:t>p-value = 0.2387 (&gt;0.05)</a:t>
            </a:r>
          </a:p>
          <a:p>
            <a:pPr marL="1657350" lvl="3" indent="-285750">
              <a:buFont typeface="Arial" panose="020B0604020202020204" pitchFamily="34" charset="0"/>
              <a:buChar char="•"/>
            </a:pPr>
            <a:r>
              <a:rPr lang="en-US" altLang="zh-TW" dirty="0"/>
              <a:t>SP vs SU: p-value = 0.05003 (&gt;0.05)</a:t>
            </a:r>
          </a:p>
          <a:p>
            <a:pPr marL="1657350" lvl="3" indent="-285750">
              <a:buFont typeface="Arial" panose="020B0604020202020204" pitchFamily="34" charset="0"/>
              <a:buChar char="•"/>
            </a:pPr>
            <a:r>
              <a:rPr lang="en-US" altLang="zh-TW" dirty="0"/>
              <a:t>there is no statistically difference between the variance of seasons</a:t>
            </a:r>
          </a:p>
          <a:p>
            <a:pPr marL="285750" indent="-285750">
              <a:buFont typeface="Arial" panose="020B0604020202020204" pitchFamily="34" charset="0"/>
              <a:buChar char="•"/>
            </a:pPr>
            <a:r>
              <a:rPr lang="en-US" altLang="zh-TW" dirty="0"/>
              <a:t> ANOVA</a:t>
            </a:r>
          </a:p>
          <a:p>
            <a:pPr marL="742950" lvl="1" indent="-285750">
              <a:buFont typeface="Arial" panose="020B0604020202020204" pitchFamily="34" charset="0"/>
              <a:buChar char="•"/>
            </a:pPr>
            <a:r>
              <a:rPr lang="en-US" altLang="zh-TW" dirty="0" err="1"/>
              <a:t>Pr</a:t>
            </a:r>
            <a:r>
              <a:rPr lang="en-US" altLang="zh-TW" dirty="0"/>
              <a:t>(&gt;F)=0.000488(&lt;0.05)</a:t>
            </a:r>
          </a:p>
          <a:p>
            <a:pPr marL="742950" lvl="1" indent="-285750">
              <a:buFont typeface="Arial" panose="020B0604020202020204" pitchFamily="34" charset="0"/>
              <a:buChar char="•"/>
            </a:pPr>
            <a:r>
              <a:rPr lang="en-US" altLang="zh-TW" dirty="0" smtClean="0">
                <a:solidFill>
                  <a:srgbClr val="FF0000"/>
                </a:solidFill>
              </a:rPr>
              <a:t>reject H0: </a:t>
            </a:r>
            <a:r>
              <a:rPr lang="en-US" altLang="zh-TW" dirty="0">
                <a:solidFill>
                  <a:srgbClr val="FF0000"/>
                </a:solidFill>
              </a:rPr>
              <a:t>there </a:t>
            </a:r>
            <a:r>
              <a:rPr lang="en-US" altLang="zh-TW" dirty="0" smtClean="0">
                <a:solidFill>
                  <a:srgbClr val="FF0000"/>
                </a:solidFill>
              </a:rPr>
              <a:t>is </a:t>
            </a:r>
            <a:r>
              <a:rPr lang="en-US" altLang="zh-TW" dirty="0">
                <a:solidFill>
                  <a:srgbClr val="FF0000"/>
                </a:solidFill>
              </a:rPr>
              <a:t>statistically difference between the mean of </a:t>
            </a:r>
            <a:r>
              <a:rPr lang="en-US" altLang="zh-TW" dirty="0" smtClean="0">
                <a:solidFill>
                  <a:srgbClr val="FF0000"/>
                </a:solidFill>
              </a:rPr>
              <a:t>seasons</a:t>
            </a:r>
            <a:endParaRPr lang="en-US" altLang="zh-TW" dirty="0">
              <a:solidFill>
                <a:srgbClr val="FF0000"/>
              </a:solidFill>
            </a:endParaRPr>
          </a:p>
        </p:txBody>
      </p:sp>
    </p:spTree>
    <p:extLst>
      <p:ext uri="{BB962C8B-B14F-4D97-AF65-F5344CB8AC3E}">
        <p14:creationId xmlns:p14="http://schemas.microsoft.com/office/powerpoint/2010/main" val="1096161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496313" y="119585"/>
            <a:ext cx="9793224" cy="3970318"/>
          </a:xfrm>
          <a:prstGeom prst="rect">
            <a:avLst/>
          </a:prstGeom>
          <a:noFill/>
        </p:spPr>
        <p:txBody>
          <a:bodyPr wrap="square" rtlCol="0">
            <a:spAutoFit/>
          </a:bodyPr>
          <a:lstStyle/>
          <a:p>
            <a:r>
              <a:rPr lang="fr-FR" altLang="zh-TW" dirty="0"/>
              <a:t>e</a:t>
            </a:r>
            <a:r>
              <a:rPr lang="fr-FR" altLang="zh-TW" dirty="0" smtClean="0"/>
              <a:t>)  Statistics: </a:t>
            </a:r>
            <a:r>
              <a:rPr lang="en-US" altLang="zh-TW" dirty="0"/>
              <a:t>If </a:t>
            </a:r>
            <a:r>
              <a:rPr lang="en-US" altLang="zh-TW" dirty="0" smtClean="0"/>
              <a:t>there‘s </a:t>
            </a:r>
            <a:r>
              <a:rPr lang="en-US" altLang="zh-TW" dirty="0"/>
              <a:t>biomass </a:t>
            </a:r>
            <a:r>
              <a:rPr lang="en-US" altLang="zh-TW" dirty="0" smtClean="0"/>
              <a:t>difference </a:t>
            </a:r>
            <a:r>
              <a:rPr lang="en-US" altLang="zh-TW" dirty="0"/>
              <a:t>exist between different seasons in </a:t>
            </a:r>
            <a:r>
              <a:rPr lang="en-US" altLang="zh-TW" dirty="0" smtClean="0"/>
              <a:t>GC1?</a:t>
            </a:r>
          </a:p>
          <a:p>
            <a:pPr marL="285750" indent="-285750">
              <a:buFont typeface="Arial" panose="020B0604020202020204" pitchFamily="34" charset="0"/>
              <a:buChar char="•"/>
            </a:pPr>
            <a:r>
              <a:rPr lang="en-US" altLang="zh-TW" dirty="0"/>
              <a:t>H0: mean of all season are the same (mean </a:t>
            </a:r>
            <a:r>
              <a:rPr lang="en-US" altLang="zh-TW" dirty="0" smtClean="0"/>
              <a:t>SP </a:t>
            </a:r>
            <a:r>
              <a:rPr lang="en-US" altLang="zh-TW" dirty="0"/>
              <a:t>= mean </a:t>
            </a:r>
            <a:r>
              <a:rPr lang="en-US" altLang="zh-TW" dirty="0" smtClean="0"/>
              <a:t>AU </a:t>
            </a:r>
            <a:r>
              <a:rPr lang="en-US" altLang="zh-TW" dirty="0"/>
              <a:t>= mean </a:t>
            </a:r>
            <a:r>
              <a:rPr lang="en-US" altLang="zh-TW" dirty="0" smtClean="0"/>
              <a:t>SU)</a:t>
            </a:r>
            <a:endParaRPr lang="en-US" altLang="zh-TW" dirty="0"/>
          </a:p>
          <a:p>
            <a:pPr marL="285750" indent="-285750">
              <a:buFont typeface="Arial" panose="020B0604020202020204" pitchFamily="34" charset="0"/>
              <a:buChar char="•"/>
            </a:pPr>
            <a:r>
              <a:rPr lang="en-US" altLang="zh-TW" dirty="0" smtClean="0"/>
              <a:t>HA</a:t>
            </a:r>
            <a:r>
              <a:rPr lang="en-US" altLang="zh-TW" dirty="0"/>
              <a:t>: at least mean of one season is different from the </a:t>
            </a:r>
            <a:r>
              <a:rPr lang="en-US" altLang="zh-TW" dirty="0" smtClean="0"/>
              <a:t>others</a:t>
            </a:r>
          </a:p>
          <a:p>
            <a:pPr marL="285750" indent="-285750">
              <a:buFont typeface="Arial" panose="020B0604020202020204" pitchFamily="34" charset="0"/>
              <a:buChar char="•"/>
            </a:pPr>
            <a:r>
              <a:rPr lang="en-US" altLang="zh-TW" dirty="0"/>
              <a:t>Assumptions for ANOVA</a:t>
            </a:r>
          </a:p>
          <a:p>
            <a:pPr marL="742950" lvl="1" indent="-285750">
              <a:buFont typeface="Arial" panose="020B0604020202020204" pitchFamily="34" charset="0"/>
              <a:buChar char="•"/>
            </a:pPr>
            <a:r>
              <a:rPr lang="en-US" altLang="zh-TW" dirty="0"/>
              <a:t>randomly sampled and samples are independent</a:t>
            </a:r>
          </a:p>
          <a:p>
            <a:pPr marL="742950" lvl="1" indent="-285750">
              <a:buFont typeface="Arial" panose="020B0604020202020204" pitchFamily="34" charset="0"/>
              <a:buChar char="•"/>
            </a:pPr>
            <a:r>
              <a:rPr lang="en-US" altLang="zh-TW" dirty="0"/>
              <a:t>samples come from a normally distributed population</a:t>
            </a:r>
          </a:p>
          <a:p>
            <a:pPr marL="1200150" lvl="2" indent="-285750">
              <a:buFont typeface="Arial" panose="020B0604020202020204" pitchFamily="34" charset="0"/>
              <a:buChar char="•"/>
            </a:pPr>
            <a:r>
              <a:rPr lang="en-US" altLang="zh-TW" dirty="0"/>
              <a:t>Shapiro-Wilk normality test (N&lt;50) </a:t>
            </a:r>
          </a:p>
          <a:p>
            <a:pPr marL="1657350" lvl="3" indent="-285750">
              <a:buFont typeface="Arial" panose="020B0604020202020204" pitchFamily="34" charset="0"/>
              <a:buChar char="•"/>
            </a:pPr>
            <a:r>
              <a:rPr lang="en-US" altLang="zh-TW" dirty="0"/>
              <a:t>p-value =0.001654 (&lt;0.05)</a:t>
            </a:r>
          </a:p>
          <a:p>
            <a:pPr marL="1657350" lvl="3" indent="-285750">
              <a:buFont typeface="Arial" panose="020B0604020202020204" pitchFamily="34" charset="0"/>
              <a:buChar char="•"/>
            </a:pPr>
            <a:r>
              <a:rPr lang="en-US" altLang="zh-TW" dirty="0"/>
              <a:t>samples are not normally distributed</a:t>
            </a:r>
          </a:p>
          <a:p>
            <a:pPr marL="285750" indent="-285750">
              <a:buFont typeface="Arial" panose="020B0604020202020204" pitchFamily="34" charset="0"/>
              <a:buChar char="•"/>
            </a:pPr>
            <a:r>
              <a:rPr lang="en-US" altLang="zh-TW" dirty="0"/>
              <a:t> Nonparametric test</a:t>
            </a:r>
            <a:r>
              <a:rPr lang="zh-TW" altLang="en-US" dirty="0"/>
              <a:t> </a:t>
            </a:r>
            <a:r>
              <a:rPr lang="en-US" altLang="zh-TW" dirty="0"/>
              <a:t>(if samples are not normally distributed )</a:t>
            </a:r>
          </a:p>
          <a:p>
            <a:pPr marL="742950" lvl="1" indent="-285750">
              <a:buFont typeface="Arial" panose="020B0604020202020204" pitchFamily="34" charset="0"/>
              <a:buChar char="•"/>
            </a:pPr>
            <a:r>
              <a:rPr lang="en-US" altLang="zh-TW" dirty="0" err="1"/>
              <a:t>Kruskal</a:t>
            </a:r>
            <a:r>
              <a:rPr lang="en-US" altLang="zh-TW" dirty="0"/>
              <a:t> Wallis Test</a:t>
            </a:r>
          </a:p>
          <a:p>
            <a:pPr marL="1200150" lvl="2" indent="-285750">
              <a:buFont typeface="Arial" panose="020B0604020202020204" pitchFamily="34" charset="0"/>
              <a:buChar char="•"/>
            </a:pPr>
            <a:r>
              <a:rPr lang="en-US" altLang="zh-TW" dirty="0"/>
              <a:t>p-value =0.06081 (&gt;0.05)</a:t>
            </a:r>
          </a:p>
          <a:p>
            <a:pPr marL="1200150" lvl="2" indent="-285750">
              <a:buFont typeface="Arial" panose="020B0604020202020204" pitchFamily="34" charset="0"/>
              <a:buChar char="•"/>
            </a:pPr>
            <a:r>
              <a:rPr lang="en-US" altLang="zh-TW" dirty="0"/>
              <a:t>cannot reject H0 and conclude that there is no statistically difference between the mean of </a:t>
            </a:r>
            <a:r>
              <a:rPr lang="en-US" altLang="zh-TW" dirty="0" smtClean="0"/>
              <a:t>seasons</a:t>
            </a:r>
            <a:endParaRPr lang="en-US" altLang="zh-TW" dirty="0"/>
          </a:p>
        </p:txBody>
      </p:sp>
      <mc:AlternateContent xmlns:mc="http://schemas.openxmlformats.org/markup-compatibility/2006" xmlns:a14="http://schemas.microsoft.com/office/drawing/2010/main">
        <mc:Choice Requires="a14">
          <p:sp>
            <p:nvSpPr>
              <p:cNvPr id="6" name="文字方塊 5"/>
              <p:cNvSpPr txBox="1"/>
              <p:nvPr/>
            </p:nvSpPr>
            <p:spPr>
              <a:xfrm>
                <a:off x="201880" y="3995678"/>
                <a:ext cx="11990122" cy="2862322"/>
              </a:xfrm>
              <a:prstGeom prst="rect">
                <a:avLst/>
              </a:prstGeom>
              <a:noFill/>
            </p:spPr>
            <p:txBody>
              <a:bodyPr wrap="square" rtlCol="0">
                <a:spAutoFit/>
              </a:bodyPr>
              <a:lstStyle/>
              <a:p>
                <a:r>
                  <a:rPr lang="fr-FR" altLang="zh-TW" dirty="0" smtClean="0"/>
                  <a:t>f)   Statistics: </a:t>
                </a:r>
                <a:r>
                  <a:rPr lang="en-US" altLang="zh-TW" dirty="0"/>
                  <a:t>If there‘s biomass difference exist between different seasons in </a:t>
                </a:r>
                <a:r>
                  <a:rPr lang="en-US" altLang="zh-TW" dirty="0" smtClean="0"/>
                  <a:t>GS1</a:t>
                </a:r>
                <a:r>
                  <a:rPr lang="en-US" altLang="zh-TW" dirty="0"/>
                  <a:t>?</a:t>
                </a:r>
                <a:endParaRPr lang="en-US" altLang="zh-TW" dirty="0" smtClean="0"/>
              </a:p>
              <a:p>
                <a:pPr marL="285750" indent="-285750">
                  <a:buFont typeface="Arial" panose="020B0604020202020204" pitchFamily="34" charset="0"/>
                  <a:buChar char="•"/>
                </a:pPr>
                <a:r>
                  <a:rPr lang="en-US" altLang="zh-TW" dirty="0"/>
                  <a:t>H0: </a:t>
                </a:r>
                <a:r>
                  <a:rPr lang="en-US" altLang="zh-TW" dirty="0" smtClean="0"/>
                  <a:t>mean GC1 </a:t>
                </a:r>
                <a:r>
                  <a:rPr lang="en-US" altLang="zh-TW" dirty="0"/>
                  <a:t>= </a:t>
                </a:r>
                <a:r>
                  <a:rPr lang="en-US" altLang="zh-TW" dirty="0" smtClean="0"/>
                  <a:t>mean GS1; HA:</a:t>
                </a:r>
                <a:r>
                  <a:rPr lang="en-US" altLang="zh-TW" dirty="0"/>
                  <a:t> mean GC1 </a:t>
                </a:r>
                <a14:m>
                  <m:oMath xmlns:m="http://schemas.openxmlformats.org/officeDocument/2006/math">
                    <m:r>
                      <a:rPr lang="en-US" altLang="zh-TW" i="1" smtClean="0">
                        <a:latin typeface="Cambria Math" panose="02040503050406030204" pitchFamily="18" charset="0"/>
                        <a:ea typeface="Cambria Math" panose="02040503050406030204" pitchFamily="18" charset="0"/>
                      </a:rPr>
                      <m:t>≠</m:t>
                    </m:r>
                  </m:oMath>
                </a14:m>
                <a:r>
                  <a:rPr lang="en-US" altLang="zh-TW" dirty="0" smtClean="0"/>
                  <a:t> </a:t>
                </a:r>
                <a:r>
                  <a:rPr lang="en-US" altLang="zh-TW" dirty="0"/>
                  <a:t>mean </a:t>
                </a:r>
                <a:r>
                  <a:rPr lang="en-US" altLang="zh-TW" dirty="0" smtClean="0"/>
                  <a:t>GS1</a:t>
                </a:r>
              </a:p>
              <a:p>
                <a:pPr marL="742950" lvl="1" indent="-285750">
                  <a:buFont typeface="Arial" panose="020B0604020202020204" pitchFamily="34" charset="0"/>
                  <a:buChar char="•"/>
                </a:pPr>
                <a:r>
                  <a:rPr lang="en-US" altLang="zh-TW" dirty="0"/>
                  <a:t>samples come from a normally distributed population?</a:t>
                </a:r>
              </a:p>
              <a:p>
                <a:pPr marL="1200150" lvl="2" indent="-285750">
                  <a:buFont typeface="Arial" panose="020B0604020202020204" pitchFamily="34" charset="0"/>
                  <a:buChar char="•"/>
                </a:pPr>
                <a:r>
                  <a:rPr lang="en-US" altLang="zh-TW" dirty="0"/>
                  <a:t>Shapiro-Wilk normality test (N&lt;50) </a:t>
                </a:r>
              </a:p>
              <a:p>
                <a:pPr marL="1657350" lvl="3" indent="-285750">
                  <a:buFont typeface="Arial" panose="020B0604020202020204" pitchFamily="34" charset="0"/>
                  <a:buChar char="•"/>
                </a:pPr>
                <a:r>
                  <a:rPr lang="en-US" altLang="zh-TW" dirty="0"/>
                  <a:t>p-value =0.000264 (&lt;0.05)</a:t>
                </a:r>
              </a:p>
              <a:p>
                <a:pPr marL="1657350" lvl="3" indent="-285750">
                  <a:buFont typeface="Arial" panose="020B0604020202020204" pitchFamily="34" charset="0"/>
                  <a:buChar char="•"/>
                </a:pPr>
                <a:r>
                  <a:rPr lang="en-US" altLang="zh-TW" dirty="0"/>
                  <a:t>samples are not normally distributed</a:t>
                </a:r>
              </a:p>
              <a:p>
                <a:pPr marL="742950" lvl="1" indent="-285750">
                  <a:buFont typeface="Arial" panose="020B0604020202020204" pitchFamily="34" charset="0"/>
                  <a:buChar char="•"/>
                </a:pPr>
                <a:r>
                  <a:rPr lang="en-US" altLang="zh-TW" dirty="0"/>
                  <a:t> Nonparametric test</a:t>
                </a:r>
                <a:r>
                  <a:rPr lang="zh-TW" altLang="en-US" dirty="0"/>
                  <a:t> </a:t>
                </a:r>
                <a:r>
                  <a:rPr lang="en-US" altLang="zh-TW" dirty="0"/>
                  <a:t>(if samples are not normally distributed)</a:t>
                </a:r>
              </a:p>
              <a:p>
                <a:pPr marL="1200150" lvl="2" indent="-285750">
                  <a:buFont typeface="Arial" panose="020B0604020202020204" pitchFamily="34" charset="0"/>
                  <a:buChar char="•"/>
                </a:pPr>
                <a:r>
                  <a:rPr lang="en-US" altLang="zh-TW" dirty="0"/>
                  <a:t>independent 2-group Mann-Whitney U Test</a:t>
                </a:r>
              </a:p>
              <a:p>
                <a:pPr marL="1657350" lvl="3" indent="-285750">
                  <a:buFont typeface="Arial" panose="020B0604020202020204" pitchFamily="34" charset="0"/>
                  <a:buChar char="•"/>
                </a:pPr>
                <a:r>
                  <a:rPr lang="en-US" altLang="zh-TW" dirty="0"/>
                  <a:t>p-value =8.227e-05 </a:t>
                </a:r>
                <a:r>
                  <a:rPr lang="en-US" altLang="zh-TW" dirty="0" smtClean="0"/>
                  <a:t>(&lt;0.05</a:t>
                </a:r>
                <a:r>
                  <a:rPr lang="en-US" altLang="zh-TW" dirty="0"/>
                  <a:t>)</a:t>
                </a:r>
              </a:p>
              <a:p>
                <a:pPr marL="1657350" lvl="3" indent="-285750">
                  <a:buFont typeface="Arial" panose="020B0604020202020204" pitchFamily="34" charset="0"/>
                  <a:buChar char="•"/>
                </a:pPr>
                <a:r>
                  <a:rPr lang="en-US" altLang="zh-TW" dirty="0"/>
                  <a:t>reject H0: there is statistically difference between the mean of 2 stations</a:t>
                </a:r>
              </a:p>
            </p:txBody>
          </p:sp>
        </mc:Choice>
        <mc:Fallback xmlns="">
          <p:sp>
            <p:nvSpPr>
              <p:cNvPr id="6" name="文字方塊 5"/>
              <p:cNvSpPr txBox="1">
                <a:spLocks noRot="1" noChangeAspect="1" noMove="1" noResize="1" noEditPoints="1" noAdjustHandles="1" noChangeArrowheads="1" noChangeShapeType="1" noTextEdit="1"/>
              </p:cNvSpPr>
              <p:nvPr/>
            </p:nvSpPr>
            <p:spPr>
              <a:xfrm>
                <a:off x="201880" y="3995678"/>
                <a:ext cx="11990122" cy="2862322"/>
              </a:xfrm>
              <a:prstGeom prst="rect">
                <a:avLst/>
              </a:prstGeom>
              <a:blipFill>
                <a:blip r:embed="rId2"/>
                <a:stretch>
                  <a:fillRect l="-407" t="-1064" b="-2340"/>
                </a:stretch>
              </a:blipFill>
            </p:spPr>
            <p:txBody>
              <a:bodyPr/>
              <a:lstStyle/>
              <a:p>
                <a:r>
                  <a:rPr lang="zh-TW" altLang="en-US">
                    <a:noFill/>
                  </a:rPr>
                  <a:t> </a:t>
                </a:r>
              </a:p>
            </p:txBody>
          </p:sp>
        </mc:Fallback>
      </mc:AlternateContent>
      <p:sp>
        <p:nvSpPr>
          <p:cNvPr id="7" name="文字方塊 6"/>
          <p:cNvSpPr txBox="1"/>
          <p:nvPr/>
        </p:nvSpPr>
        <p:spPr>
          <a:xfrm>
            <a:off x="201880" y="265889"/>
            <a:ext cx="2150589" cy="523220"/>
          </a:xfrm>
          <a:prstGeom prst="rect">
            <a:avLst/>
          </a:prstGeom>
          <a:noFill/>
        </p:spPr>
        <p:txBody>
          <a:bodyPr wrap="none" rtlCol="0">
            <a:spAutoFit/>
          </a:bodyPr>
          <a:lstStyle/>
          <a:p>
            <a:r>
              <a:rPr lang="en-US" altLang="zh-TW" sz="2800" dirty="0"/>
              <a:t>D</a:t>
            </a:r>
            <a:r>
              <a:rPr lang="en-US" altLang="zh-TW" sz="2800" dirty="0" smtClean="0"/>
              <a:t>. </a:t>
            </a:r>
            <a:r>
              <a:rPr lang="en-US" altLang="zh-TW" sz="2800" dirty="0" err="1" smtClean="0"/>
              <a:t>Meiofauna</a:t>
            </a:r>
            <a:endParaRPr lang="zh-TW" altLang="en-US" sz="2800" dirty="0"/>
          </a:p>
        </p:txBody>
      </p:sp>
    </p:spTree>
    <p:extLst>
      <p:ext uri="{BB962C8B-B14F-4D97-AF65-F5344CB8AC3E}">
        <p14:creationId xmlns:p14="http://schemas.microsoft.com/office/powerpoint/2010/main" val="3133810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p:cNvGraphicFramePr>
            <a:graphicFrameLocks noGrp="1"/>
          </p:cNvGraphicFramePr>
          <p:nvPr>
            <p:extLst>
              <p:ext uri="{D42A27DB-BD31-4B8C-83A1-F6EECF244321}">
                <p14:modId xmlns:p14="http://schemas.microsoft.com/office/powerpoint/2010/main" val="3800669576"/>
              </p:ext>
            </p:extLst>
          </p:nvPr>
        </p:nvGraphicFramePr>
        <p:xfrm>
          <a:off x="68074" y="4242831"/>
          <a:ext cx="12123933" cy="2595880"/>
        </p:xfrm>
        <a:graphic>
          <a:graphicData uri="http://schemas.openxmlformats.org/drawingml/2006/table">
            <a:tbl>
              <a:tblPr firstRow="1" bandRow="1">
                <a:tableStyleId>{C083E6E3-FA7D-4D7B-A595-EF9225AFEA82}</a:tableStyleId>
              </a:tblPr>
              <a:tblGrid>
                <a:gridCol w="778593">
                  <a:extLst>
                    <a:ext uri="{9D8B030D-6E8A-4147-A177-3AD203B41FA5}">
                      <a16:colId xmlns:a16="http://schemas.microsoft.com/office/drawing/2014/main" val="1838242143"/>
                    </a:ext>
                  </a:extLst>
                </a:gridCol>
                <a:gridCol w="953211">
                  <a:extLst>
                    <a:ext uri="{9D8B030D-6E8A-4147-A177-3AD203B41FA5}">
                      <a16:colId xmlns:a16="http://schemas.microsoft.com/office/drawing/2014/main" val="1332549774"/>
                    </a:ext>
                  </a:extLst>
                </a:gridCol>
                <a:gridCol w="944739">
                  <a:extLst>
                    <a:ext uri="{9D8B030D-6E8A-4147-A177-3AD203B41FA5}">
                      <a16:colId xmlns:a16="http://schemas.microsoft.com/office/drawing/2014/main" val="4128456881"/>
                    </a:ext>
                  </a:extLst>
                </a:gridCol>
                <a:gridCol w="944739">
                  <a:extLst>
                    <a:ext uri="{9D8B030D-6E8A-4147-A177-3AD203B41FA5}">
                      <a16:colId xmlns:a16="http://schemas.microsoft.com/office/drawing/2014/main" val="3573311972"/>
                    </a:ext>
                  </a:extLst>
                </a:gridCol>
                <a:gridCol w="944739">
                  <a:extLst>
                    <a:ext uri="{9D8B030D-6E8A-4147-A177-3AD203B41FA5}">
                      <a16:colId xmlns:a16="http://schemas.microsoft.com/office/drawing/2014/main" val="3720481788"/>
                    </a:ext>
                  </a:extLst>
                </a:gridCol>
                <a:gridCol w="944739">
                  <a:extLst>
                    <a:ext uri="{9D8B030D-6E8A-4147-A177-3AD203B41FA5}">
                      <a16:colId xmlns:a16="http://schemas.microsoft.com/office/drawing/2014/main" val="3104488203"/>
                    </a:ext>
                  </a:extLst>
                </a:gridCol>
                <a:gridCol w="944739">
                  <a:extLst>
                    <a:ext uri="{9D8B030D-6E8A-4147-A177-3AD203B41FA5}">
                      <a16:colId xmlns:a16="http://schemas.microsoft.com/office/drawing/2014/main" val="1515094969"/>
                    </a:ext>
                  </a:extLst>
                </a:gridCol>
                <a:gridCol w="944739">
                  <a:extLst>
                    <a:ext uri="{9D8B030D-6E8A-4147-A177-3AD203B41FA5}">
                      <a16:colId xmlns:a16="http://schemas.microsoft.com/office/drawing/2014/main" val="3455686137"/>
                    </a:ext>
                  </a:extLst>
                </a:gridCol>
                <a:gridCol w="944739">
                  <a:extLst>
                    <a:ext uri="{9D8B030D-6E8A-4147-A177-3AD203B41FA5}">
                      <a16:colId xmlns:a16="http://schemas.microsoft.com/office/drawing/2014/main" val="2503394152"/>
                    </a:ext>
                  </a:extLst>
                </a:gridCol>
                <a:gridCol w="944739">
                  <a:extLst>
                    <a:ext uri="{9D8B030D-6E8A-4147-A177-3AD203B41FA5}">
                      <a16:colId xmlns:a16="http://schemas.microsoft.com/office/drawing/2014/main" val="1942758909"/>
                    </a:ext>
                  </a:extLst>
                </a:gridCol>
                <a:gridCol w="944739">
                  <a:extLst>
                    <a:ext uri="{9D8B030D-6E8A-4147-A177-3AD203B41FA5}">
                      <a16:colId xmlns:a16="http://schemas.microsoft.com/office/drawing/2014/main" val="3012996623"/>
                    </a:ext>
                  </a:extLst>
                </a:gridCol>
                <a:gridCol w="944739">
                  <a:extLst>
                    <a:ext uri="{9D8B030D-6E8A-4147-A177-3AD203B41FA5}">
                      <a16:colId xmlns:a16="http://schemas.microsoft.com/office/drawing/2014/main" val="1283609156"/>
                    </a:ext>
                  </a:extLst>
                </a:gridCol>
                <a:gridCol w="944739">
                  <a:extLst>
                    <a:ext uri="{9D8B030D-6E8A-4147-A177-3AD203B41FA5}">
                      <a16:colId xmlns:a16="http://schemas.microsoft.com/office/drawing/2014/main" val="1278584084"/>
                    </a:ext>
                  </a:extLst>
                </a:gridCol>
              </a:tblGrid>
              <a:tr h="370840">
                <a:tc>
                  <a:txBody>
                    <a:bodyPr/>
                    <a:lstStyle/>
                    <a:p>
                      <a:r>
                        <a:rPr lang="en-US" altLang="zh-TW" sz="1400" b="0" dirty="0" smtClean="0">
                          <a:solidFill>
                            <a:schemeClr val="accent2"/>
                          </a:solidFill>
                        </a:rPr>
                        <a:t>Detritus</a:t>
                      </a:r>
                      <a:endParaRPr lang="zh-TW" altLang="en-US" sz="1400" b="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tcPr>
                </a:tc>
                <a:tc>
                  <a:txBody>
                    <a:bodyPr/>
                    <a:lstStyle/>
                    <a:p>
                      <a:endParaRPr lang="zh-TW" altLang="en-US" sz="140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accent2"/>
                          </a:solidFill>
                        </a:rPr>
                        <a:t>√</a:t>
                      </a:r>
                    </a:p>
                  </a:txBody>
                  <a:tcPr>
                    <a:lnL>
                      <a:noFill/>
                    </a:lnL>
                    <a:lnR>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TW" altLang="en-US" sz="1400" b="0" dirty="0" smtClean="0">
                          <a:solidFill>
                            <a:schemeClr val="accent2"/>
                          </a:solidFill>
                        </a:rPr>
                        <a:t>√</a:t>
                      </a:r>
                      <a:endParaRPr lang="zh-TW" altLang="en-US" sz="1400" b="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zh-TW" altLang="en-US" sz="1400" b="0" dirty="0" smtClean="0">
                          <a:solidFill>
                            <a:schemeClr val="accent2"/>
                          </a:solidFill>
                        </a:rPr>
                        <a:t>√</a:t>
                      </a:r>
                      <a:endParaRPr lang="zh-TW" altLang="en-US" sz="1400" b="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zh-TW" altLang="en-US" sz="1400" b="0" dirty="0" smtClean="0">
                          <a:solidFill>
                            <a:schemeClr val="accent2"/>
                          </a:solidFill>
                        </a:rPr>
                        <a:t>√</a:t>
                      </a:r>
                      <a:endParaRPr lang="zh-TW" altLang="en-US" sz="1400" b="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zh-TW" altLang="en-US" sz="1400" b="0" dirty="0" smtClean="0">
                          <a:solidFill>
                            <a:schemeClr val="accent2"/>
                          </a:solidFill>
                        </a:rPr>
                        <a:t>√</a:t>
                      </a:r>
                      <a:endParaRPr lang="zh-TW" altLang="en-US" sz="1400" b="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zh-TW" altLang="en-US" sz="1400" b="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400" b="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zh-TW" altLang="en-US" sz="1400" b="0" dirty="0" smtClean="0">
                          <a:solidFill>
                            <a:schemeClr val="accent2"/>
                          </a:solidFill>
                        </a:rPr>
                        <a:t>√</a:t>
                      </a:r>
                      <a:endParaRPr lang="zh-TW" altLang="en-US" sz="1400" b="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zh-TW" altLang="en-US" sz="1400" b="0" dirty="0" smtClean="0">
                          <a:solidFill>
                            <a:schemeClr val="accent2"/>
                          </a:solidFill>
                        </a:rPr>
                        <a:t>√</a:t>
                      </a:r>
                      <a:endParaRPr lang="zh-TW" altLang="en-US" sz="1400" b="0" dirty="0">
                        <a:solidFill>
                          <a:schemeClr val="accent2"/>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zh-TW" altLang="en-US" sz="1400" b="0" dirty="0" smtClean="0">
                          <a:solidFill>
                            <a:schemeClr val="accent2"/>
                          </a:solidFill>
                        </a:rPr>
                        <a:t>√</a:t>
                      </a:r>
                      <a:endParaRPr lang="zh-TW" altLang="en-US" sz="1400" b="0" dirty="0">
                        <a:solidFill>
                          <a:schemeClr val="accent2"/>
                        </a:solidFill>
                      </a:endParaRPr>
                    </a:p>
                  </a:txBody>
                  <a:tcPr>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zh-TW" altLang="en-US" sz="1400" b="1" strike="noStrike" dirty="0" smtClean="0">
                          <a:solidFill>
                            <a:schemeClr val="accent2"/>
                          </a:solidFill>
                        </a:rPr>
                        <a:t>√</a:t>
                      </a:r>
                      <a:endParaRPr lang="zh-TW" altLang="en-US" sz="1400" b="1" strike="noStrike" dirty="0">
                        <a:solidFill>
                          <a:schemeClr val="accent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341214693"/>
                  </a:ext>
                </a:extLst>
              </a:tr>
              <a:tr h="370840">
                <a:tc>
                  <a:txBody>
                    <a:bodyPr/>
                    <a:lstStyle/>
                    <a:p>
                      <a:r>
                        <a:rPr lang="en-US" altLang="zh-TW" sz="1400" b="0" dirty="0" smtClean="0">
                          <a:solidFill>
                            <a:schemeClr val="accent2"/>
                          </a:solidFill>
                        </a:rPr>
                        <a:t>Bacteria</a:t>
                      </a:r>
                      <a:endParaRPr lang="zh-TW" altLang="en-US" sz="1400" b="0" dirty="0">
                        <a:solidFill>
                          <a:schemeClr val="accent2"/>
                        </a:solidFill>
                      </a:endParaRPr>
                    </a:p>
                  </a:txBody>
                  <a:tcPr>
                    <a:lnT w="12700" cmpd="sng">
                      <a:noFill/>
                    </a:lnT>
                  </a:tcPr>
                </a:tc>
                <a:tc>
                  <a:txBody>
                    <a:bodyPr/>
                    <a:lstStyle/>
                    <a:p>
                      <a:endParaRPr lang="zh-TW" altLang="en-US" sz="1400" dirty="0">
                        <a:solidFill>
                          <a:schemeClr val="accent2"/>
                        </a:solidFill>
                      </a:endParaRPr>
                    </a:p>
                  </a:txBody>
                  <a:tcPr>
                    <a:lnT w="12700" cmpd="sng">
                      <a:noFill/>
                    </a:lnT>
                    <a:solidFill>
                      <a:schemeClr val="accent1">
                        <a:lumMod val="40000"/>
                        <a:lumOff val="60000"/>
                      </a:schemeClr>
                    </a:solidFill>
                  </a:tcPr>
                </a:tc>
                <a:tc>
                  <a:txBody>
                    <a:bodyPr/>
                    <a:lstStyle/>
                    <a:p>
                      <a:endParaRPr lang="zh-TW" altLang="en-US" sz="1400" dirty="0">
                        <a:solidFill>
                          <a:schemeClr val="accent2"/>
                        </a:solidFill>
                      </a:endParaRPr>
                    </a:p>
                  </a:txBody>
                  <a:tcPr>
                    <a:lnT w="12700" cmpd="sng">
                      <a:noFill/>
                    </a:lnT>
                    <a:solidFill>
                      <a:schemeClr val="accent1">
                        <a:lumMod val="40000"/>
                        <a:lumOff val="60000"/>
                      </a:schemeClr>
                    </a:solidFill>
                  </a:tcPr>
                </a:tc>
                <a:tc>
                  <a:txBody>
                    <a:bodyPr/>
                    <a:lstStyle/>
                    <a:p>
                      <a:endParaRPr lang="zh-TW" altLang="en-US" sz="1400" dirty="0">
                        <a:solidFill>
                          <a:schemeClr val="accent2"/>
                        </a:solidFill>
                      </a:endParaRPr>
                    </a:p>
                  </a:txBody>
                  <a:tcPr>
                    <a:lnT w="12700" cmpd="sng">
                      <a:noFill/>
                    </a:lnT>
                    <a:solidFill>
                      <a:schemeClr val="accent4">
                        <a:lumMod val="20000"/>
                        <a:lumOff val="80000"/>
                      </a:schemeClr>
                    </a:solidFill>
                  </a:tcPr>
                </a:tc>
                <a:tc>
                  <a:txBody>
                    <a:bodyPr/>
                    <a:lstStyle/>
                    <a:p>
                      <a:endParaRPr lang="zh-TW" altLang="en-US" sz="1400" dirty="0">
                        <a:solidFill>
                          <a:schemeClr val="accent2"/>
                        </a:solidFill>
                      </a:endParaRPr>
                    </a:p>
                  </a:txBody>
                  <a:tcPr>
                    <a:lnT w="12700" cmpd="sng">
                      <a:noFill/>
                    </a:lnT>
                    <a:solidFill>
                      <a:schemeClr val="accent4">
                        <a:lumMod val="20000"/>
                        <a:lumOff val="80000"/>
                      </a:schemeClr>
                    </a:solidFill>
                  </a:tcPr>
                </a:tc>
                <a:tc>
                  <a:txBody>
                    <a:bodyPr/>
                    <a:lstStyle/>
                    <a:p>
                      <a:endParaRPr lang="zh-TW" altLang="en-US" sz="1400" dirty="0">
                        <a:solidFill>
                          <a:schemeClr val="accent2"/>
                        </a:solidFill>
                      </a:endParaRPr>
                    </a:p>
                  </a:txBody>
                  <a:tcPr>
                    <a:lnT w="12700" cmpd="sng">
                      <a:noFill/>
                    </a:lnT>
                    <a:solidFill>
                      <a:schemeClr val="accent3">
                        <a:lumMod val="20000"/>
                        <a:lumOff val="80000"/>
                      </a:schemeClr>
                    </a:solidFill>
                  </a:tcPr>
                </a:tc>
                <a:tc>
                  <a:txBody>
                    <a:bodyPr/>
                    <a:lstStyle/>
                    <a:p>
                      <a:endParaRPr lang="zh-TW" altLang="en-US" sz="1400">
                        <a:solidFill>
                          <a:schemeClr val="accent2"/>
                        </a:solidFill>
                      </a:endParaRPr>
                    </a:p>
                  </a:txBody>
                  <a:tcPr>
                    <a:lnT w="12700" cmpd="sng">
                      <a:noFill/>
                    </a:lnT>
                    <a:solidFill>
                      <a:schemeClr val="accent1">
                        <a:lumMod val="40000"/>
                        <a:lumOff val="60000"/>
                      </a:schemeClr>
                    </a:solidFill>
                  </a:tcPr>
                </a:tc>
                <a:tc>
                  <a:txBody>
                    <a:bodyPr/>
                    <a:lstStyle/>
                    <a:p>
                      <a:endParaRPr lang="zh-TW" altLang="en-US" sz="1400">
                        <a:solidFill>
                          <a:schemeClr val="accent2"/>
                        </a:solidFill>
                      </a:endParaRPr>
                    </a:p>
                  </a:txBody>
                  <a:tcPr>
                    <a:lnT w="12700" cmpd="sng">
                      <a:noFill/>
                    </a:lnT>
                    <a:solidFill>
                      <a:schemeClr val="accent4">
                        <a:lumMod val="20000"/>
                        <a:lumOff val="80000"/>
                      </a:schemeClr>
                    </a:solidFill>
                  </a:tcPr>
                </a:tc>
                <a:tc>
                  <a:txBody>
                    <a:bodyPr/>
                    <a:lstStyle/>
                    <a:p>
                      <a:endParaRPr lang="zh-TW" altLang="en-US" sz="1400" dirty="0">
                        <a:solidFill>
                          <a:schemeClr val="accent2"/>
                        </a:solidFill>
                      </a:endParaRPr>
                    </a:p>
                  </a:txBody>
                  <a:tcPr>
                    <a:lnT w="12700" cmpd="sng">
                      <a:noFill/>
                    </a:lnT>
                    <a:solidFill>
                      <a:schemeClr val="accent4">
                        <a:lumMod val="20000"/>
                        <a:lumOff val="80000"/>
                      </a:schemeClr>
                    </a:solidFill>
                  </a:tcPr>
                </a:tc>
                <a:tc>
                  <a:txBody>
                    <a:bodyPr/>
                    <a:lstStyle/>
                    <a:p>
                      <a:endParaRPr lang="zh-TW" altLang="en-US" sz="1400" dirty="0">
                        <a:solidFill>
                          <a:schemeClr val="accent2"/>
                        </a:solidFill>
                      </a:endParaRPr>
                    </a:p>
                  </a:txBody>
                  <a:tcPr>
                    <a:lnT w="12700" cmpd="sng">
                      <a:noFill/>
                    </a:lnT>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accent2"/>
                          </a:solidFill>
                        </a:rPr>
                        <a:t>√</a:t>
                      </a:r>
                    </a:p>
                  </a:txBody>
                  <a:tcPr>
                    <a:lnT w="12700" cmpd="sng">
                      <a:noFill/>
                    </a:lnT>
                    <a:solidFill>
                      <a:schemeClr val="accent4">
                        <a:lumMod val="20000"/>
                        <a:lumOff val="80000"/>
                      </a:schemeClr>
                    </a:solidFill>
                  </a:tcPr>
                </a:tc>
                <a:tc>
                  <a:txBody>
                    <a:bodyPr/>
                    <a:lstStyle/>
                    <a:p>
                      <a:endParaRPr lang="zh-TW" altLang="en-US" sz="1400">
                        <a:solidFill>
                          <a:schemeClr val="accent2"/>
                        </a:solidFill>
                      </a:endParaRPr>
                    </a:p>
                  </a:txBody>
                  <a:tcPr>
                    <a:lnT w="12700" cmpd="sng">
                      <a:noFill/>
                    </a:lnT>
                    <a:solidFill>
                      <a:schemeClr val="accent4">
                        <a:lumMod val="20000"/>
                        <a:lumOff val="80000"/>
                      </a:schemeClr>
                    </a:solidFill>
                  </a:tcPr>
                </a:tc>
                <a:tc>
                  <a:txBody>
                    <a:bodyPr/>
                    <a:lstStyle/>
                    <a:p>
                      <a:endParaRPr lang="zh-TW" altLang="en-US" sz="1400">
                        <a:solidFill>
                          <a:schemeClr val="accent2"/>
                        </a:solidFill>
                      </a:endParaRPr>
                    </a:p>
                  </a:txBody>
                  <a:tcPr>
                    <a:lnT w="12700" cap="flat" cmpd="sng" algn="ctr">
                      <a:noFill/>
                      <a:prstDash val="solid"/>
                      <a:round/>
                      <a:headEnd type="none" w="med" len="med"/>
                      <a:tailEnd type="none" w="med" len="med"/>
                    </a:lnT>
                    <a:solidFill>
                      <a:schemeClr val="accent1">
                        <a:lumMod val="40000"/>
                        <a:lumOff val="60000"/>
                      </a:schemeClr>
                    </a:solidFill>
                  </a:tcPr>
                </a:tc>
                <a:extLst>
                  <a:ext uri="{0D108BD9-81ED-4DB2-BD59-A6C34878D82A}">
                    <a16:rowId xmlns:a16="http://schemas.microsoft.com/office/drawing/2014/main" val="1752529353"/>
                  </a:ext>
                </a:extLst>
              </a:tr>
              <a:tr h="370840">
                <a:tc>
                  <a:txBody>
                    <a:bodyPr/>
                    <a:lstStyle/>
                    <a:p>
                      <a:r>
                        <a:rPr lang="en-US" altLang="zh-TW" sz="1400" b="0" dirty="0" err="1" smtClean="0">
                          <a:solidFill>
                            <a:schemeClr val="accent2"/>
                          </a:solidFill>
                        </a:rPr>
                        <a:t>Meio</a:t>
                      </a:r>
                      <a:endParaRPr lang="zh-TW" altLang="en-US" sz="1400" b="0" dirty="0">
                        <a:solidFill>
                          <a:schemeClr val="accent2"/>
                        </a:solidFill>
                      </a:endParaRPr>
                    </a:p>
                  </a:txBody>
                  <a:tcPr/>
                </a:tc>
                <a:tc>
                  <a:txBody>
                    <a:bodyPr/>
                    <a:lstStyle/>
                    <a:p>
                      <a:endParaRPr lang="zh-TW" altLang="en-US" sz="1400" dirty="0">
                        <a:solidFill>
                          <a:schemeClr val="accent2"/>
                        </a:solidFill>
                      </a:endParaRPr>
                    </a:p>
                  </a:txBody>
                  <a:tcPr>
                    <a:solidFill>
                      <a:schemeClr val="accent1">
                        <a:lumMod val="40000"/>
                        <a:lumOff val="60000"/>
                      </a:schemeClr>
                    </a:solidFill>
                  </a:tcPr>
                </a:tc>
                <a:tc>
                  <a:txBody>
                    <a:bodyPr/>
                    <a:lstStyle/>
                    <a:p>
                      <a:endParaRPr lang="zh-TW" altLang="en-US" sz="1400" dirty="0">
                        <a:solidFill>
                          <a:schemeClr val="accent2"/>
                        </a:solidFill>
                      </a:endParaRPr>
                    </a:p>
                  </a:txBody>
                  <a:tcPr>
                    <a:solidFill>
                      <a:schemeClr val="accent1">
                        <a:lumMod val="40000"/>
                        <a:lumOff val="60000"/>
                      </a:schemeClr>
                    </a:solidFill>
                  </a:tcPr>
                </a:tc>
                <a:tc>
                  <a:txBody>
                    <a:bodyPr/>
                    <a:lstStyle/>
                    <a:p>
                      <a:endParaRPr lang="zh-TW" altLang="en-US" sz="1400" dirty="0">
                        <a:solidFill>
                          <a:schemeClr val="accent2"/>
                        </a:solidFill>
                      </a:endParaRPr>
                    </a:p>
                  </a:txBody>
                  <a:tcPr>
                    <a:solidFill>
                      <a:schemeClr val="accent4">
                        <a:lumMod val="20000"/>
                        <a:lumOff val="80000"/>
                      </a:schemeClr>
                    </a:solidFill>
                  </a:tcPr>
                </a:tc>
                <a:tc>
                  <a:txBody>
                    <a:bodyPr/>
                    <a:lstStyle/>
                    <a:p>
                      <a:endParaRPr lang="zh-TW" altLang="en-US" sz="1400">
                        <a:solidFill>
                          <a:schemeClr val="accent2"/>
                        </a:solidFill>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chemeClr val="accent2"/>
                          </a:solidFill>
                          <a:effectLst/>
                          <a:uLnTx/>
                          <a:uFillTx/>
                        </a:rPr>
                        <a:t>√</a:t>
                      </a: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chemeClr val="accent2"/>
                          </a:solidFill>
                          <a:effectLst/>
                          <a:uLnTx/>
                          <a:uFillTx/>
                        </a:rPr>
                        <a:t>√</a:t>
                      </a: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endParaRPr lang="zh-TW" altLang="en-US" sz="1400" dirty="0">
                        <a:solidFill>
                          <a:schemeClr val="accent2"/>
                        </a:solidFill>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chemeClr val="accent2"/>
                          </a:solidFill>
                          <a:effectLst/>
                          <a:uLnTx/>
                          <a:uFillTx/>
                          <a:latin typeface="+mn-lt"/>
                          <a:ea typeface="+mn-ea"/>
                          <a:cs typeface="+mn-cs"/>
                        </a:rPr>
                        <a:t>√</a:t>
                      </a:r>
                    </a:p>
                  </a:txBody>
                  <a:tcPr>
                    <a:solidFill>
                      <a:schemeClr val="accent4">
                        <a:lumMod val="20000"/>
                        <a:lumOff val="80000"/>
                      </a:schemeClr>
                    </a:solidFill>
                  </a:tcPr>
                </a:tc>
                <a:tc>
                  <a:txBody>
                    <a:bodyPr/>
                    <a:lstStyle/>
                    <a:p>
                      <a:endParaRPr lang="zh-TW" altLang="en-US" sz="1400" dirty="0">
                        <a:solidFill>
                          <a:schemeClr val="accent2"/>
                        </a:solidFill>
                      </a:endParaRPr>
                    </a:p>
                  </a:txBody>
                  <a:tcPr>
                    <a:solidFill>
                      <a:schemeClr val="accent1">
                        <a:lumMod val="40000"/>
                        <a:lumOff val="60000"/>
                      </a:schemeClr>
                    </a:solidFill>
                  </a:tcPr>
                </a:tc>
                <a:tc>
                  <a:txBody>
                    <a:bodyPr/>
                    <a:lstStyle/>
                    <a:p>
                      <a:endParaRPr lang="zh-TW" altLang="en-US" sz="1400">
                        <a:solidFill>
                          <a:schemeClr val="accent2"/>
                        </a:solidFill>
                      </a:endParaRPr>
                    </a:p>
                  </a:txBody>
                  <a:tcPr>
                    <a:solidFill>
                      <a:schemeClr val="accent4">
                        <a:lumMod val="20000"/>
                        <a:lumOff val="80000"/>
                      </a:schemeClr>
                    </a:solidFill>
                  </a:tcPr>
                </a:tc>
                <a:tc>
                  <a:txBody>
                    <a:bodyPr/>
                    <a:lstStyle/>
                    <a:p>
                      <a:endParaRPr lang="zh-TW" altLang="en-US" sz="1400">
                        <a:solidFill>
                          <a:schemeClr val="accent2"/>
                        </a:solidFill>
                      </a:endParaRPr>
                    </a:p>
                  </a:txBody>
                  <a:tcPr>
                    <a:solidFill>
                      <a:schemeClr val="accent4">
                        <a:lumMod val="20000"/>
                        <a:lumOff val="80000"/>
                      </a:schemeClr>
                    </a:solidFill>
                  </a:tcPr>
                </a:tc>
                <a:tc>
                  <a:txBody>
                    <a:bodyPr/>
                    <a:lstStyle/>
                    <a:p>
                      <a:endParaRPr lang="zh-TW" altLang="en-US" sz="1400">
                        <a:solidFill>
                          <a:schemeClr val="accent2"/>
                        </a:solidFill>
                      </a:endParaRPr>
                    </a:p>
                  </a:txBody>
                  <a:tcPr>
                    <a:solidFill>
                      <a:schemeClr val="accent1">
                        <a:lumMod val="40000"/>
                        <a:lumOff val="60000"/>
                      </a:schemeClr>
                    </a:solidFill>
                  </a:tcPr>
                </a:tc>
                <a:extLst>
                  <a:ext uri="{0D108BD9-81ED-4DB2-BD59-A6C34878D82A}">
                    <a16:rowId xmlns:a16="http://schemas.microsoft.com/office/drawing/2014/main" val="1351712640"/>
                  </a:ext>
                </a:extLst>
              </a:tr>
              <a:tr h="370840">
                <a:tc>
                  <a:txBody>
                    <a:bodyPr/>
                    <a:lstStyle/>
                    <a:p>
                      <a:r>
                        <a:rPr lang="en-US" altLang="zh-TW" sz="1400" b="0" dirty="0" smtClean="0">
                          <a:solidFill>
                            <a:schemeClr val="accent2"/>
                          </a:solidFill>
                        </a:rPr>
                        <a:t>Macro</a:t>
                      </a:r>
                      <a:endParaRPr lang="zh-TW" altLang="en-US" sz="1400" b="0" dirty="0">
                        <a:solidFill>
                          <a:schemeClr val="accent2"/>
                        </a:solidFill>
                      </a:endParaRPr>
                    </a:p>
                  </a:txBody>
                  <a:tcPr/>
                </a:tc>
                <a:tc>
                  <a:txBody>
                    <a:bodyPr/>
                    <a:lstStyle/>
                    <a:p>
                      <a:endParaRPr lang="zh-TW" altLang="en-US" sz="1400" dirty="0">
                        <a:solidFill>
                          <a:schemeClr val="accent2"/>
                        </a:solidFill>
                      </a:endParaRPr>
                    </a:p>
                  </a:txBody>
                  <a:tcP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accent2"/>
                          </a:solidFill>
                        </a:rPr>
                        <a:t>√</a:t>
                      </a:r>
                    </a:p>
                  </a:txBody>
                  <a:tcP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accent2"/>
                          </a:solidFill>
                        </a:rPr>
                        <a:t>√</a:t>
                      </a:r>
                    </a:p>
                  </a:txBody>
                  <a:tcP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accent2"/>
                          </a:solidFill>
                        </a:rPr>
                        <a:t>√</a:t>
                      </a:r>
                    </a:p>
                  </a:txBody>
                  <a:tcP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accent2"/>
                          </a:solidFill>
                        </a:rPr>
                        <a:t>√</a:t>
                      </a:r>
                    </a:p>
                  </a:txBody>
                  <a:tcPr>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accent2"/>
                          </a:solidFill>
                        </a:rPr>
                        <a:t>√</a:t>
                      </a:r>
                    </a:p>
                  </a:txBody>
                  <a:tcPr>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endParaRPr lang="zh-TW" altLang="en-US" sz="1400" dirty="0">
                        <a:solidFill>
                          <a:schemeClr val="accent2"/>
                        </a:solidFill>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ED7D31"/>
                          </a:solidFill>
                          <a:effectLst/>
                          <a:uLnTx/>
                          <a:uFillTx/>
                          <a:latin typeface="+mn-lt"/>
                          <a:ea typeface="+mn-ea"/>
                          <a:cs typeface="+mn-cs"/>
                        </a:rPr>
                        <a:t>√</a:t>
                      </a:r>
                    </a:p>
                  </a:txBody>
                  <a:tcP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accent2"/>
                          </a:solidFill>
                        </a:rPr>
                        <a:t>√</a:t>
                      </a:r>
                    </a:p>
                  </a:txBody>
                  <a:tcP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accent2"/>
                          </a:solidFill>
                        </a:rPr>
                        <a:t>√</a:t>
                      </a:r>
                    </a:p>
                  </a:txBody>
                  <a:tcPr>
                    <a:solidFill>
                      <a:schemeClr val="accent4">
                        <a:lumMod val="20000"/>
                        <a:lumOff val="80000"/>
                      </a:schemeClr>
                    </a:solidFill>
                  </a:tcPr>
                </a:tc>
                <a:tc>
                  <a:txBody>
                    <a:bodyPr/>
                    <a:lstStyle/>
                    <a:p>
                      <a:endParaRPr lang="zh-TW" altLang="en-US" sz="1400" dirty="0">
                        <a:solidFill>
                          <a:schemeClr val="accent2"/>
                        </a:solidFill>
                      </a:endParaRPr>
                    </a:p>
                  </a:txBody>
                  <a:tcPr>
                    <a:solidFill>
                      <a:schemeClr val="accent4">
                        <a:lumMod val="20000"/>
                        <a:lumOff val="80000"/>
                      </a:schemeClr>
                    </a:solidFill>
                  </a:tcPr>
                </a:tc>
                <a:tc>
                  <a:txBody>
                    <a:bodyPr/>
                    <a:lstStyle/>
                    <a:p>
                      <a:endParaRPr lang="zh-TW" altLang="en-US" sz="1400" dirty="0">
                        <a:solidFill>
                          <a:schemeClr val="accent2"/>
                        </a:solidFill>
                      </a:endParaRPr>
                    </a:p>
                  </a:txBody>
                  <a:tcPr>
                    <a:solidFill>
                      <a:schemeClr val="accent1">
                        <a:lumMod val="40000"/>
                        <a:lumOff val="60000"/>
                      </a:schemeClr>
                    </a:solidFill>
                  </a:tcPr>
                </a:tc>
                <a:extLst>
                  <a:ext uri="{0D108BD9-81ED-4DB2-BD59-A6C34878D82A}">
                    <a16:rowId xmlns:a16="http://schemas.microsoft.com/office/drawing/2014/main" val="966609442"/>
                  </a:ext>
                </a:extLst>
              </a:tr>
              <a:tr h="370840">
                <a:tc>
                  <a:txBody>
                    <a:bodyPr/>
                    <a:lstStyle/>
                    <a:p>
                      <a:r>
                        <a:rPr lang="en-US" altLang="zh-TW" sz="1400" b="0" dirty="0" smtClean="0">
                          <a:solidFill>
                            <a:schemeClr val="accent2"/>
                          </a:solidFill>
                        </a:rPr>
                        <a:t>TOU</a:t>
                      </a:r>
                      <a:endParaRPr lang="zh-TW" altLang="en-US" sz="1400" b="0" dirty="0">
                        <a:solidFill>
                          <a:schemeClr val="accent2"/>
                        </a:solidFill>
                      </a:endParaRPr>
                    </a:p>
                  </a:txBody>
                  <a:tcPr/>
                </a:tc>
                <a:tc>
                  <a:txBody>
                    <a:bodyPr/>
                    <a:lstStyle/>
                    <a:p>
                      <a:pPr algn="ctr"/>
                      <a:endParaRPr lang="zh-TW" altLang="en-US" sz="1400" dirty="0">
                        <a:solidFill>
                          <a:schemeClr val="accent2"/>
                        </a:solidFill>
                      </a:endParaRPr>
                    </a:p>
                  </a:txBody>
                  <a:tcPr>
                    <a:solidFill>
                      <a:schemeClr val="accent1">
                        <a:lumMod val="40000"/>
                        <a:lumOff val="60000"/>
                      </a:schemeClr>
                    </a:solidFill>
                  </a:tcPr>
                </a:tc>
                <a:tc>
                  <a:txBody>
                    <a:bodyPr/>
                    <a:lstStyle/>
                    <a:p>
                      <a:pPr algn="ctr"/>
                      <a:endParaRPr lang="zh-TW" altLang="en-US" sz="1400" dirty="0">
                        <a:solidFill>
                          <a:schemeClr val="accent2"/>
                        </a:solidFill>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1" strike="sngStrike" dirty="0" smtClean="0">
                          <a:solidFill>
                            <a:schemeClr val="accent2"/>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sngStrike" kern="1200" cap="none" spc="0" normalizeH="0" baseline="0" noProof="0" dirty="0" smtClean="0">
                          <a:ln>
                            <a:noFill/>
                          </a:ln>
                          <a:solidFill>
                            <a:schemeClr val="accent2"/>
                          </a:solidFill>
                          <a:effectLst/>
                          <a:uLnTx/>
                          <a:uFillTx/>
                          <a:latin typeface="+mn-lt"/>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lnL w="12700" cap="flat" cmpd="sng" algn="ctr">
                      <a:solidFill>
                        <a:schemeClr val="tx1"/>
                      </a:solidFill>
                      <a:prstDash val="solid"/>
                      <a:round/>
                      <a:headEnd type="none" w="med" len="med"/>
                      <a:tailEnd type="none" w="med" len="med"/>
                    </a:lnL>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chemeClr val="accent2"/>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chemeClr val="accent2"/>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chemeClr val="accent2"/>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extLst>
                  <a:ext uri="{0D108BD9-81ED-4DB2-BD59-A6C34878D82A}">
                    <a16:rowId xmlns:a16="http://schemas.microsoft.com/office/drawing/2014/main" val="3546254372"/>
                  </a:ext>
                </a:extLst>
              </a:tr>
              <a:tr h="370840">
                <a:tc>
                  <a:txBody>
                    <a:bodyPr/>
                    <a:lstStyle/>
                    <a:p>
                      <a:r>
                        <a:rPr lang="en-US" altLang="zh-TW" sz="1400" b="0" dirty="0" smtClean="0">
                          <a:solidFill>
                            <a:schemeClr val="accent2"/>
                          </a:solidFill>
                        </a:rPr>
                        <a:t>DOU</a:t>
                      </a:r>
                      <a:endParaRPr lang="zh-TW" altLang="en-US" sz="1400" b="0" dirty="0">
                        <a:solidFill>
                          <a:schemeClr val="accent2"/>
                        </a:solidFill>
                      </a:endParaRPr>
                    </a:p>
                  </a:txBody>
                  <a:tcPr/>
                </a:tc>
                <a:tc>
                  <a:txBody>
                    <a:bodyPr/>
                    <a:lstStyle/>
                    <a:p>
                      <a:pPr algn="ctr"/>
                      <a:endParaRPr lang="zh-TW" altLang="en-US" sz="1400" dirty="0">
                        <a:solidFill>
                          <a:schemeClr val="accent2"/>
                        </a:solidFill>
                      </a:endParaRPr>
                    </a:p>
                  </a:txBody>
                  <a:tcPr>
                    <a:solidFill>
                      <a:schemeClr val="accent1">
                        <a:lumMod val="40000"/>
                        <a:lumOff val="60000"/>
                      </a:schemeClr>
                    </a:solidFill>
                  </a:tcPr>
                </a:tc>
                <a:tc>
                  <a:txBody>
                    <a:bodyPr/>
                    <a:lstStyle/>
                    <a:p>
                      <a:pPr algn="ctr"/>
                      <a:endParaRPr lang="zh-TW" altLang="en-US" sz="1400" dirty="0">
                        <a:solidFill>
                          <a:schemeClr val="accent2"/>
                        </a:solidFill>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400" dirty="0" smtClean="0">
                        <a:solidFill>
                          <a:schemeClr val="accent2"/>
                        </a:solidFill>
                      </a:endParaRPr>
                    </a:p>
                  </a:txBody>
                  <a:tcPr>
                    <a:lnT w="12700" cap="flat" cmpd="sng" algn="ctr">
                      <a:solidFill>
                        <a:schemeClr val="tx1"/>
                      </a:solidFill>
                      <a:prstDash val="solid"/>
                      <a:round/>
                      <a:headEnd type="none" w="med" len="med"/>
                      <a:tailEnd type="none" w="med" len="med"/>
                    </a:lnT>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chemeClr val="accent2"/>
                          </a:solidFill>
                          <a:effectLst/>
                          <a:uLnTx/>
                          <a:uFillTx/>
                          <a:latin typeface="+mn-lt"/>
                          <a:ea typeface="+mn-ea"/>
                          <a:cs typeface="+mn-cs"/>
                        </a:rPr>
                        <a:t>√</a:t>
                      </a:r>
                    </a:p>
                  </a:txBody>
                  <a:tcPr>
                    <a:lnT w="12700" cap="flat" cmpd="sng" algn="ctr">
                      <a:solidFill>
                        <a:schemeClr val="tx1"/>
                      </a:solidFill>
                      <a:prstDash val="solid"/>
                      <a:round/>
                      <a:headEnd type="none" w="med" len="med"/>
                      <a:tailEnd type="none" w="med" len="med"/>
                    </a:lnT>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smtClean="0">
                        <a:ln>
                          <a:noFill/>
                        </a:ln>
                        <a:solidFill>
                          <a:schemeClr val="accent2"/>
                        </a:solidFill>
                        <a:effectLst/>
                        <a:uLnTx/>
                        <a:uFillTx/>
                        <a:latin typeface="+mn-lt"/>
                        <a:ea typeface="+mn-ea"/>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chemeClr val="accent2"/>
                          </a:solidFill>
                          <a:effectLst/>
                          <a:uLnTx/>
                          <a:uFillTx/>
                          <a:latin typeface="+mn-lt"/>
                          <a:ea typeface="+mn-ea"/>
                          <a:cs typeface="+mn-cs"/>
                        </a:rPr>
                        <a:t>√</a:t>
                      </a: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chemeClr val="accent2"/>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chemeClr val="accent2"/>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chemeClr val="accent2"/>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extLst>
                  <a:ext uri="{0D108BD9-81ED-4DB2-BD59-A6C34878D82A}">
                    <a16:rowId xmlns:a16="http://schemas.microsoft.com/office/drawing/2014/main" val="3535823838"/>
                  </a:ext>
                </a:extLst>
              </a:tr>
              <a:tr h="370840">
                <a:tc>
                  <a:txBody>
                    <a:bodyPr/>
                    <a:lstStyle/>
                    <a:p>
                      <a:r>
                        <a:rPr lang="en-US" altLang="zh-TW" sz="1400" b="0" dirty="0" smtClean="0">
                          <a:solidFill>
                            <a:schemeClr val="accent2"/>
                          </a:solidFill>
                        </a:rPr>
                        <a:t>CTD</a:t>
                      </a:r>
                      <a:endParaRPr lang="zh-TW" altLang="en-US" sz="1400" b="0" dirty="0">
                        <a:solidFill>
                          <a:schemeClr val="accent2"/>
                        </a:solidFill>
                      </a:endParaRPr>
                    </a:p>
                  </a:txBody>
                  <a:tcPr/>
                </a:tc>
                <a:tc>
                  <a:txBody>
                    <a:bodyPr/>
                    <a:lstStyle/>
                    <a:p>
                      <a:pPr algn="ctr"/>
                      <a:endParaRPr lang="zh-TW" altLang="en-US" sz="1400" dirty="0">
                        <a:solidFill>
                          <a:schemeClr val="accent2"/>
                        </a:solidFill>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rPr>
                        <a:t>√</a:t>
                      </a: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ED7D31"/>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ED7D31"/>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rPr>
                        <a:t>√</a:t>
                      </a:r>
                    </a:p>
                  </a:txBody>
                  <a:tcP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ED7D31"/>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rPr>
                        <a:t>√</a:t>
                      </a: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ED7D31"/>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ED7D31"/>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ED7D31"/>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ED7D31"/>
                          </a:solidFill>
                          <a:effectLst/>
                          <a:uLnTx/>
                          <a:uFillTx/>
                          <a:latin typeface="Calibri" panose="020F0502020204030204"/>
                          <a:ea typeface="新細明體" panose="02020500000000000000" pitchFamily="18" charset="-120"/>
                          <a:cs typeface="+mn-cs"/>
                        </a:rPr>
                        <a:t>√</a:t>
                      </a:r>
                    </a:p>
                  </a:txBody>
                  <a:tcPr>
                    <a:solidFill>
                      <a:schemeClr val="accent1">
                        <a:lumMod val="40000"/>
                        <a:lumOff val="60000"/>
                      </a:schemeClr>
                    </a:solidFill>
                  </a:tcPr>
                </a:tc>
                <a:extLst>
                  <a:ext uri="{0D108BD9-81ED-4DB2-BD59-A6C34878D82A}">
                    <a16:rowId xmlns:a16="http://schemas.microsoft.com/office/drawing/2014/main" val="3481570769"/>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476427591"/>
              </p:ext>
            </p:extLst>
          </p:nvPr>
        </p:nvGraphicFramePr>
        <p:xfrm>
          <a:off x="68074" y="905271"/>
          <a:ext cx="12123926" cy="3337560"/>
        </p:xfrm>
        <a:graphic>
          <a:graphicData uri="http://schemas.openxmlformats.org/drawingml/2006/table">
            <a:tbl>
              <a:tblPr firstRow="1" bandRow="1">
                <a:tableStyleId>{C083E6E3-FA7D-4D7B-A595-EF9225AFEA82}</a:tableStyleId>
              </a:tblPr>
              <a:tblGrid>
                <a:gridCol w="778862">
                  <a:extLst>
                    <a:ext uri="{9D8B030D-6E8A-4147-A177-3AD203B41FA5}">
                      <a16:colId xmlns:a16="http://schemas.microsoft.com/office/drawing/2014/main" val="1838242143"/>
                    </a:ext>
                  </a:extLst>
                </a:gridCol>
                <a:gridCol w="945422">
                  <a:extLst>
                    <a:ext uri="{9D8B030D-6E8A-4147-A177-3AD203B41FA5}">
                      <a16:colId xmlns:a16="http://schemas.microsoft.com/office/drawing/2014/main" val="1332549774"/>
                    </a:ext>
                  </a:extLst>
                </a:gridCol>
                <a:gridCol w="945422">
                  <a:extLst>
                    <a:ext uri="{9D8B030D-6E8A-4147-A177-3AD203B41FA5}">
                      <a16:colId xmlns:a16="http://schemas.microsoft.com/office/drawing/2014/main" val="4128456881"/>
                    </a:ext>
                  </a:extLst>
                </a:gridCol>
                <a:gridCol w="945422">
                  <a:extLst>
                    <a:ext uri="{9D8B030D-6E8A-4147-A177-3AD203B41FA5}">
                      <a16:colId xmlns:a16="http://schemas.microsoft.com/office/drawing/2014/main" val="3573311972"/>
                    </a:ext>
                  </a:extLst>
                </a:gridCol>
                <a:gridCol w="945422">
                  <a:extLst>
                    <a:ext uri="{9D8B030D-6E8A-4147-A177-3AD203B41FA5}">
                      <a16:colId xmlns:a16="http://schemas.microsoft.com/office/drawing/2014/main" val="3720481788"/>
                    </a:ext>
                  </a:extLst>
                </a:gridCol>
                <a:gridCol w="945422">
                  <a:extLst>
                    <a:ext uri="{9D8B030D-6E8A-4147-A177-3AD203B41FA5}">
                      <a16:colId xmlns:a16="http://schemas.microsoft.com/office/drawing/2014/main" val="3104488203"/>
                    </a:ext>
                  </a:extLst>
                </a:gridCol>
                <a:gridCol w="945422">
                  <a:extLst>
                    <a:ext uri="{9D8B030D-6E8A-4147-A177-3AD203B41FA5}">
                      <a16:colId xmlns:a16="http://schemas.microsoft.com/office/drawing/2014/main" val="1515094969"/>
                    </a:ext>
                  </a:extLst>
                </a:gridCol>
                <a:gridCol w="945422">
                  <a:extLst>
                    <a:ext uri="{9D8B030D-6E8A-4147-A177-3AD203B41FA5}">
                      <a16:colId xmlns:a16="http://schemas.microsoft.com/office/drawing/2014/main" val="3455686137"/>
                    </a:ext>
                  </a:extLst>
                </a:gridCol>
                <a:gridCol w="945422">
                  <a:extLst>
                    <a:ext uri="{9D8B030D-6E8A-4147-A177-3AD203B41FA5}">
                      <a16:colId xmlns:a16="http://schemas.microsoft.com/office/drawing/2014/main" val="814453227"/>
                    </a:ext>
                  </a:extLst>
                </a:gridCol>
                <a:gridCol w="945422">
                  <a:extLst>
                    <a:ext uri="{9D8B030D-6E8A-4147-A177-3AD203B41FA5}">
                      <a16:colId xmlns:a16="http://schemas.microsoft.com/office/drawing/2014/main" val="1942758909"/>
                    </a:ext>
                  </a:extLst>
                </a:gridCol>
                <a:gridCol w="945422">
                  <a:extLst>
                    <a:ext uri="{9D8B030D-6E8A-4147-A177-3AD203B41FA5}">
                      <a16:colId xmlns:a16="http://schemas.microsoft.com/office/drawing/2014/main" val="3012996623"/>
                    </a:ext>
                  </a:extLst>
                </a:gridCol>
                <a:gridCol w="945422">
                  <a:extLst>
                    <a:ext uri="{9D8B030D-6E8A-4147-A177-3AD203B41FA5}">
                      <a16:colId xmlns:a16="http://schemas.microsoft.com/office/drawing/2014/main" val="1283609156"/>
                    </a:ext>
                  </a:extLst>
                </a:gridCol>
                <a:gridCol w="945422">
                  <a:extLst>
                    <a:ext uri="{9D8B030D-6E8A-4147-A177-3AD203B41FA5}">
                      <a16:colId xmlns:a16="http://schemas.microsoft.com/office/drawing/2014/main" val="1278584084"/>
                    </a:ext>
                  </a:extLst>
                </a:gridCol>
              </a:tblGrid>
              <a:tr h="370840">
                <a:tc>
                  <a:txBody>
                    <a:bodyPr/>
                    <a:lstStyle/>
                    <a:p>
                      <a:r>
                        <a:rPr lang="en-US" altLang="zh-TW" sz="1400" dirty="0" smtClean="0"/>
                        <a:t>Cruise</a:t>
                      </a:r>
                      <a:endParaRPr lang="zh-TW" altLang="en-US" sz="1400" dirty="0"/>
                    </a:p>
                  </a:txBody>
                  <a:tcPr/>
                </a:tc>
                <a:tc>
                  <a:txBody>
                    <a:bodyPr/>
                    <a:lstStyle/>
                    <a:p>
                      <a:r>
                        <a:rPr lang="en-US" altLang="zh-TW" sz="1300" dirty="0" smtClean="0"/>
                        <a:t>NOR_T004</a:t>
                      </a:r>
                      <a:endParaRPr lang="zh-TW" altLang="en-US" sz="1300" dirty="0"/>
                    </a:p>
                  </a:txBody>
                  <a:tcPr anchor="ctr">
                    <a:solidFill>
                      <a:schemeClr val="accent1">
                        <a:lumMod val="40000"/>
                        <a:lumOff val="60000"/>
                      </a:schemeClr>
                    </a:solidFill>
                  </a:tcPr>
                </a:tc>
                <a:tc>
                  <a:txBody>
                    <a:bodyPr/>
                    <a:lstStyle/>
                    <a:p>
                      <a:r>
                        <a:rPr lang="en-US" altLang="zh-TW" sz="1300" dirty="0" smtClean="0"/>
                        <a:t>OR1_1096</a:t>
                      </a:r>
                      <a:endParaRPr lang="zh-TW" altLang="en-US" sz="1300" dirty="0"/>
                    </a:p>
                  </a:txBody>
                  <a:tcPr anchor="ctr">
                    <a:solidFill>
                      <a:schemeClr val="accent1">
                        <a:lumMod val="40000"/>
                        <a:lumOff val="60000"/>
                      </a:schemeClr>
                    </a:solidFill>
                  </a:tcPr>
                </a:tc>
                <a:tc>
                  <a:txBody>
                    <a:bodyPr/>
                    <a:lstStyle/>
                    <a:p>
                      <a:r>
                        <a:rPr lang="en-US" altLang="zh-TW" sz="1300" dirty="0" smtClean="0"/>
                        <a:t>OR1_1099</a:t>
                      </a:r>
                      <a:endParaRPr lang="zh-TW" altLang="en-US" sz="1300" dirty="0"/>
                    </a:p>
                  </a:txBody>
                  <a:tcPr anchor="ctr">
                    <a:solidFill>
                      <a:schemeClr val="accent4">
                        <a:lumMod val="20000"/>
                        <a:lumOff val="80000"/>
                      </a:schemeClr>
                    </a:solidFill>
                  </a:tcPr>
                </a:tc>
                <a:tc>
                  <a:txBody>
                    <a:bodyPr/>
                    <a:lstStyle/>
                    <a:p>
                      <a:r>
                        <a:rPr lang="en-US" altLang="zh-TW" sz="1300" dirty="0" smtClean="0"/>
                        <a:t>OR1_1102</a:t>
                      </a:r>
                      <a:endParaRPr lang="zh-TW" altLang="en-US" sz="1300" dirty="0"/>
                    </a:p>
                  </a:txBody>
                  <a:tcPr anchor="ctr">
                    <a:solidFill>
                      <a:schemeClr val="accent4">
                        <a:lumMod val="20000"/>
                        <a:lumOff val="80000"/>
                      </a:schemeClr>
                    </a:solidFill>
                  </a:tcPr>
                </a:tc>
                <a:tc>
                  <a:txBody>
                    <a:bodyPr/>
                    <a:lstStyle/>
                    <a:p>
                      <a:r>
                        <a:rPr lang="en-US" altLang="zh-TW" sz="1300" dirty="0" smtClean="0"/>
                        <a:t>OR1_1114</a:t>
                      </a:r>
                      <a:endParaRPr lang="zh-TW" altLang="en-US" sz="1300" dirty="0"/>
                    </a:p>
                  </a:txBody>
                  <a:tcPr anchor="ctr">
                    <a:solidFill>
                      <a:schemeClr val="accent3">
                        <a:lumMod val="20000"/>
                        <a:lumOff val="80000"/>
                      </a:schemeClr>
                    </a:solidFill>
                  </a:tcPr>
                </a:tc>
                <a:tc>
                  <a:txBody>
                    <a:bodyPr/>
                    <a:lstStyle/>
                    <a:p>
                      <a:r>
                        <a:rPr lang="en-US" altLang="zh-TW" sz="1300" dirty="0" smtClean="0"/>
                        <a:t>OR1_1126</a:t>
                      </a:r>
                      <a:endParaRPr lang="zh-TW" altLang="en-US" sz="1300" dirty="0"/>
                    </a:p>
                  </a:txBody>
                  <a:tcPr anchor="ctr">
                    <a:solidFill>
                      <a:schemeClr val="accent1">
                        <a:lumMod val="40000"/>
                        <a:lumOff val="60000"/>
                      </a:schemeClr>
                    </a:solidFill>
                  </a:tcPr>
                </a:tc>
                <a:tc>
                  <a:txBody>
                    <a:bodyPr/>
                    <a:lstStyle/>
                    <a:p>
                      <a:r>
                        <a:rPr lang="en-US" altLang="zh-TW" sz="1300" dirty="0" smtClean="0"/>
                        <a:t>OR1_1128</a:t>
                      </a:r>
                      <a:endParaRPr lang="zh-TW" altLang="en-US" sz="1300" dirty="0"/>
                    </a:p>
                  </a:txBody>
                  <a:tcPr anchor="ctr">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300" dirty="0" smtClean="0"/>
                        <a:t>OR1_1132</a:t>
                      </a:r>
                      <a:endParaRPr lang="zh-TW" altLang="en-US" sz="1300" dirty="0" smtClean="0"/>
                    </a:p>
                  </a:txBody>
                  <a:tcPr anchor="ctr">
                    <a:solidFill>
                      <a:schemeClr val="accent4">
                        <a:lumMod val="20000"/>
                        <a:lumOff val="80000"/>
                      </a:schemeClr>
                    </a:solidFill>
                  </a:tcPr>
                </a:tc>
                <a:tc>
                  <a:txBody>
                    <a:bodyPr/>
                    <a:lstStyle/>
                    <a:p>
                      <a:r>
                        <a:rPr lang="en-US" altLang="zh-TW" sz="1300" dirty="0" smtClean="0"/>
                        <a:t>OR1_1151</a:t>
                      </a:r>
                      <a:endParaRPr lang="zh-TW" altLang="en-US" sz="1300" dirty="0"/>
                    </a:p>
                  </a:txBody>
                  <a:tcPr anchor="ctr">
                    <a:solidFill>
                      <a:schemeClr val="accent1">
                        <a:lumMod val="40000"/>
                        <a:lumOff val="60000"/>
                      </a:schemeClr>
                    </a:solidFill>
                  </a:tcPr>
                </a:tc>
                <a:tc>
                  <a:txBody>
                    <a:bodyPr/>
                    <a:lstStyle/>
                    <a:p>
                      <a:r>
                        <a:rPr lang="en-US" altLang="zh-TW" sz="1300" dirty="0" smtClean="0"/>
                        <a:t>OR1_1190</a:t>
                      </a:r>
                      <a:endParaRPr lang="zh-TW" altLang="en-US" sz="1300" dirty="0"/>
                    </a:p>
                  </a:txBody>
                  <a:tcPr anchor="ctr">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300" dirty="0" smtClean="0"/>
                        <a:t>OR1_1219</a:t>
                      </a:r>
                      <a:endParaRPr lang="zh-TW" altLang="en-US" sz="1300" dirty="0" smtClean="0"/>
                    </a:p>
                  </a:txBody>
                  <a:tcPr anchor="ctr">
                    <a:solidFill>
                      <a:schemeClr val="accent4">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300" dirty="0" smtClean="0"/>
                        <a:t>OR1_1242</a:t>
                      </a:r>
                      <a:endParaRPr lang="zh-TW" altLang="en-US" sz="1300" dirty="0" smtClean="0"/>
                    </a:p>
                  </a:txBody>
                  <a:tcPr anchor="ctr">
                    <a:solidFill>
                      <a:schemeClr val="accent1">
                        <a:lumMod val="40000"/>
                        <a:lumOff val="60000"/>
                      </a:schemeClr>
                    </a:solidFill>
                  </a:tcPr>
                </a:tc>
                <a:extLst>
                  <a:ext uri="{0D108BD9-81ED-4DB2-BD59-A6C34878D82A}">
                    <a16:rowId xmlns:a16="http://schemas.microsoft.com/office/drawing/2014/main" val="3236294228"/>
                  </a:ext>
                </a:extLst>
              </a:tr>
              <a:tr h="370840">
                <a:tc>
                  <a:txBody>
                    <a:bodyPr/>
                    <a:lstStyle/>
                    <a:p>
                      <a:r>
                        <a:rPr lang="en-US" altLang="zh-TW" sz="1400" dirty="0" smtClean="0">
                          <a:solidFill>
                            <a:srgbClr val="0070C0"/>
                          </a:solidFill>
                        </a:rPr>
                        <a:t>Date</a:t>
                      </a:r>
                      <a:endParaRPr lang="zh-TW" altLang="en-US" sz="1400" dirty="0">
                        <a:solidFill>
                          <a:srgbClr val="0070C0"/>
                        </a:solidFill>
                      </a:endParaRPr>
                    </a:p>
                  </a:txBody>
                  <a:tcPr/>
                </a:tc>
                <a:tc>
                  <a:txBody>
                    <a:bodyPr/>
                    <a:lstStyle/>
                    <a:p>
                      <a:pPr algn="ctr"/>
                      <a:r>
                        <a:rPr lang="en-US" altLang="zh-TW" sz="1400" b="0" i="0" kern="1200" dirty="0" smtClean="0">
                          <a:solidFill>
                            <a:srgbClr val="0070C0"/>
                          </a:solidFill>
                          <a:effectLst/>
                          <a:latin typeface="+mn-lt"/>
                          <a:ea typeface="+mn-ea"/>
                          <a:cs typeface="+mn-cs"/>
                        </a:rPr>
                        <a:t>2020/11</a:t>
                      </a:r>
                      <a:endParaRPr lang="zh-TW" altLang="en-US" sz="1400" dirty="0">
                        <a:solidFill>
                          <a:srgbClr val="0070C0"/>
                        </a:solidFill>
                      </a:endParaRPr>
                    </a:p>
                  </a:txBody>
                  <a:tcPr anchor="ctr">
                    <a:solidFill>
                      <a:schemeClr val="accent1">
                        <a:lumMod val="40000"/>
                        <a:lumOff val="60000"/>
                      </a:schemeClr>
                    </a:solidFill>
                  </a:tcPr>
                </a:tc>
                <a:tc>
                  <a:txBody>
                    <a:bodyPr/>
                    <a:lstStyle/>
                    <a:p>
                      <a:pPr algn="ctr"/>
                      <a:r>
                        <a:rPr lang="en-US" altLang="zh-TW" sz="1400" dirty="0" smtClean="0">
                          <a:solidFill>
                            <a:srgbClr val="0070C0"/>
                          </a:solidFill>
                        </a:rPr>
                        <a:t>2014/11</a:t>
                      </a:r>
                      <a:endParaRPr lang="zh-TW" altLang="en-US" sz="1400" dirty="0">
                        <a:solidFill>
                          <a:srgbClr val="0070C0"/>
                        </a:solidFill>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solidFill>
                            <a:srgbClr val="0070C0"/>
                          </a:solidFill>
                        </a:rPr>
                        <a:t>2015/03</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solidFill>
                            <a:srgbClr val="0070C0"/>
                          </a:solidFill>
                        </a:rPr>
                        <a:t>2015/04</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solidFill>
                            <a:srgbClr val="0070C0"/>
                          </a:solidFill>
                        </a:rPr>
                        <a:t>2015/08</a:t>
                      </a:r>
                      <a:endParaRPr kumimoji="0" lang="zh-TW" altLang="en-US" sz="1400" b="0" i="0" u="none" strike="noStrike" kern="1200" cap="none" spc="0" normalizeH="0" baseline="0" noProof="0" dirty="0" smtClean="0">
                        <a:ln>
                          <a:noFill/>
                        </a:ln>
                        <a:solidFill>
                          <a:srgbClr val="0070C0"/>
                        </a:solidFill>
                        <a:effectLst/>
                        <a:uLnTx/>
                        <a:uFillTx/>
                        <a:latin typeface="+mn-lt"/>
                        <a:ea typeface="+mn-ea"/>
                        <a:cs typeface="+mn-cs"/>
                      </a:endParaRPr>
                    </a:p>
                  </a:txBody>
                  <a:tcPr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solidFill>
                            <a:srgbClr val="0070C0"/>
                          </a:solidFill>
                        </a:rPr>
                        <a:t>2015/11</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solidFill>
                            <a:srgbClr val="0070C0"/>
                          </a:solidFill>
                        </a:rPr>
                        <a:t>2016/02</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solidFill>
                            <a:srgbClr val="0070C0"/>
                          </a:solidFill>
                        </a:rPr>
                        <a:t>2016/03</a:t>
                      </a:r>
                      <a:endParaRPr kumimoji="0" lang="zh-TW" altLang="en-US" sz="1400" b="0" i="0" u="none" strike="noStrike" kern="1200" cap="none" spc="0" normalizeH="0" baseline="0" noProof="0" dirty="0" smtClean="0">
                        <a:ln>
                          <a:noFill/>
                        </a:ln>
                        <a:solidFill>
                          <a:srgbClr val="0070C0"/>
                        </a:solidFill>
                        <a:effectLst/>
                        <a:uLnTx/>
                        <a:uFillTx/>
                        <a:latin typeface="+mn-lt"/>
                        <a:ea typeface="+mn-ea"/>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smtClean="0">
                          <a:solidFill>
                            <a:srgbClr val="0070C0"/>
                          </a:solidFill>
                        </a:rPr>
                        <a:t>2016/10</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smtClean="0">
                          <a:solidFill>
                            <a:srgbClr val="0070C0"/>
                          </a:solidFill>
                          <a:effectLst/>
                        </a:rPr>
                        <a:t>2018/03-4</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smtClean="0">
                          <a:solidFill>
                            <a:srgbClr val="0070C0"/>
                          </a:solidFill>
                          <a:effectLst/>
                        </a:rPr>
                        <a:t>2019/03-4</a:t>
                      </a:r>
                      <a:endParaRPr kumimoji="0" lang="zh-TW" altLang="en-US" sz="1400" b="0" i="0" u="none" strike="noStrike" kern="1200" cap="none" spc="0" normalizeH="0" baseline="0" noProof="0" dirty="0" smtClean="0">
                        <a:ln>
                          <a:noFill/>
                        </a:ln>
                        <a:solidFill>
                          <a:srgbClr val="0070C0"/>
                        </a:solidFill>
                        <a:effectLst/>
                        <a:uLnTx/>
                        <a:uFillTx/>
                        <a:latin typeface="+mn-lt"/>
                        <a:ea typeface="+mn-ea"/>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smtClean="0">
                          <a:solidFill>
                            <a:srgbClr val="0070C0"/>
                          </a:solidFill>
                          <a:effectLst/>
                        </a:rPr>
                        <a:t>2019/10</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extLst>
                  <a:ext uri="{0D108BD9-81ED-4DB2-BD59-A6C34878D82A}">
                    <a16:rowId xmlns:a16="http://schemas.microsoft.com/office/drawing/2014/main" val="564344641"/>
                  </a:ext>
                </a:extLst>
              </a:tr>
              <a:tr h="370840">
                <a:tc>
                  <a:txBody>
                    <a:bodyPr/>
                    <a:lstStyle/>
                    <a:p>
                      <a:r>
                        <a:rPr lang="en-US" altLang="zh-TW" sz="1400" dirty="0" smtClean="0">
                          <a:solidFill>
                            <a:srgbClr val="0070C0"/>
                          </a:solidFill>
                        </a:rPr>
                        <a:t>Detritus</a:t>
                      </a:r>
                      <a:endParaRPr lang="zh-TW" altLang="en-US" sz="1400" dirty="0">
                        <a:solidFill>
                          <a:srgbClr val="0070C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dirty="0" smtClean="0">
                          <a:solidFill>
                            <a:srgbClr val="0070C0"/>
                          </a:solidFill>
                        </a:rPr>
                        <a:t>√</a:t>
                      </a:r>
                    </a:p>
                  </a:txBody>
                  <a:tcPr anchor="ctr">
                    <a:solidFill>
                      <a:schemeClr val="accent1">
                        <a:lumMod val="40000"/>
                        <a:lumOff val="60000"/>
                      </a:schemeClr>
                    </a:solidFill>
                  </a:tcPr>
                </a:tc>
                <a:tc>
                  <a:txBody>
                    <a:bodyPr/>
                    <a:lstStyle/>
                    <a:p>
                      <a:pPr algn="ctr"/>
                      <a:r>
                        <a:rPr lang="zh-TW" altLang="en-US" sz="1400" dirty="0" smtClean="0">
                          <a:solidFill>
                            <a:srgbClr val="0070C0"/>
                          </a:solidFill>
                        </a:rPr>
                        <a:t>√</a:t>
                      </a:r>
                      <a:endParaRPr lang="zh-TW" altLang="en-US" sz="1400" dirty="0">
                        <a:solidFill>
                          <a:srgbClr val="0070C0"/>
                        </a:solidFill>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extLst>
                  <a:ext uri="{0D108BD9-81ED-4DB2-BD59-A6C34878D82A}">
                    <a16:rowId xmlns:a16="http://schemas.microsoft.com/office/drawing/2014/main" val="3341214693"/>
                  </a:ext>
                </a:extLst>
              </a:tr>
              <a:tr h="370840">
                <a:tc>
                  <a:txBody>
                    <a:bodyPr/>
                    <a:lstStyle/>
                    <a:p>
                      <a:r>
                        <a:rPr lang="en-US" altLang="zh-TW" sz="1400" dirty="0" smtClean="0">
                          <a:solidFill>
                            <a:srgbClr val="0070C0"/>
                          </a:solidFill>
                        </a:rPr>
                        <a:t>Bacteria</a:t>
                      </a:r>
                      <a:endParaRPr lang="zh-TW" altLang="en-US" sz="1400" dirty="0">
                        <a:solidFill>
                          <a:srgbClr val="0070C0"/>
                        </a:solidFill>
                      </a:endParaRPr>
                    </a:p>
                  </a:txBody>
                  <a:tcPr/>
                </a:tc>
                <a:tc>
                  <a:txBody>
                    <a:bodyPr/>
                    <a:lstStyle/>
                    <a:p>
                      <a:endParaRPr lang="zh-TW" altLang="en-US" sz="1400" dirty="0">
                        <a:solidFill>
                          <a:srgbClr val="0070C0"/>
                        </a:solidFill>
                      </a:endParaRPr>
                    </a:p>
                  </a:txBody>
                  <a:tcPr anchor="ctr">
                    <a:solidFill>
                      <a:schemeClr val="accent1">
                        <a:lumMod val="40000"/>
                        <a:lumOff val="60000"/>
                      </a:schemeClr>
                    </a:solidFill>
                  </a:tcPr>
                </a:tc>
                <a:tc>
                  <a:txBody>
                    <a:bodyPr/>
                    <a:lstStyle/>
                    <a:p>
                      <a:endParaRPr lang="zh-TW" altLang="en-US" sz="1400" dirty="0">
                        <a:solidFill>
                          <a:srgbClr val="0070C0"/>
                        </a:solidFill>
                      </a:endParaRPr>
                    </a:p>
                  </a:txBody>
                  <a:tcPr anchor="ctr">
                    <a:solidFill>
                      <a:schemeClr val="accent1">
                        <a:lumMod val="40000"/>
                        <a:lumOff val="60000"/>
                      </a:schemeClr>
                    </a:solidFill>
                  </a:tcPr>
                </a:tc>
                <a:tc>
                  <a:txBody>
                    <a:bodyPr/>
                    <a:lstStyle/>
                    <a:p>
                      <a:endParaRPr lang="zh-TW" altLang="en-US" sz="1400" dirty="0">
                        <a:solidFill>
                          <a:srgbClr val="0070C0"/>
                        </a:solidFill>
                      </a:endParaRPr>
                    </a:p>
                  </a:txBody>
                  <a:tcPr anchor="ctr">
                    <a:solidFill>
                      <a:schemeClr val="accent4">
                        <a:lumMod val="20000"/>
                        <a:lumOff val="80000"/>
                      </a:schemeClr>
                    </a:solidFill>
                  </a:tcPr>
                </a:tc>
                <a:tc>
                  <a:txBody>
                    <a:bodyPr/>
                    <a:lstStyle/>
                    <a:p>
                      <a:endParaRPr lang="zh-TW" altLang="en-US" sz="1400" dirty="0">
                        <a:solidFill>
                          <a:srgbClr val="0070C0"/>
                        </a:solidFill>
                      </a:endParaRPr>
                    </a:p>
                  </a:txBody>
                  <a:tcPr anchor="ctr">
                    <a:solidFill>
                      <a:schemeClr val="accent4">
                        <a:lumMod val="20000"/>
                        <a:lumOff val="80000"/>
                      </a:schemeClr>
                    </a:solidFill>
                  </a:tcPr>
                </a:tc>
                <a:tc>
                  <a:txBody>
                    <a:bodyPr/>
                    <a:lstStyle/>
                    <a:p>
                      <a:endParaRPr lang="zh-TW" altLang="en-US" sz="1400" dirty="0">
                        <a:solidFill>
                          <a:srgbClr val="0070C0"/>
                        </a:solidFill>
                      </a:endParaRPr>
                    </a:p>
                  </a:txBody>
                  <a:tcPr anchor="ctr">
                    <a:solidFill>
                      <a:schemeClr val="accent3">
                        <a:lumMod val="20000"/>
                        <a:lumOff val="80000"/>
                      </a:schemeClr>
                    </a:solidFill>
                  </a:tcPr>
                </a:tc>
                <a:tc>
                  <a:txBody>
                    <a:bodyPr/>
                    <a:lstStyle/>
                    <a:p>
                      <a:endParaRPr lang="zh-TW" altLang="en-US" sz="1400" dirty="0">
                        <a:solidFill>
                          <a:srgbClr val="0070C0"/>
                        </a:solidFill>
                      </a:endParaRPr>
                    </a:p>
                  </a:txBody>
                  <a:tcPr anchor="ctr">
                    <a:solidFill>
                      <a:schemeClr val="accent1">
                        <a:lumMod val="40000"/>
                        <a:lumOff val="60000"/>
                      </a:schemeClr>
                    </a:solidFill>
                  </a:tcPr>
                </a:tc>
                <a:tc>
                  <a:txBody>
                    <a:bodyPr/>
                    <a:lstStyle/>
                    <a:p>
                      <a:endParaRPr lang="zh-TW" altLang="en-US" sz="1400" dirty="0">
                        <a:solidFill>
                          <a:srgbClr val="0070C0"/>
                        </a:solidFill>
                      </a:endParaRPr>
                    </a:p>
                  </a:txBody>
                  <a:tcPr anchor="ctr">
                    <a:solidFill>
                      <a:schemeClr val="accent4">
                        <a:lumMod val="20000"/>
                        <a:lumOff val="80000"/>
                      </a:schemeClr>
                    </a:solidFill>
                  </a:tcPr>
                </a:tc>
                <a:tc>
                  <a:txBody>
                    <a:bodyPr/>
                    <a:lstStyle/>
                    <a:p>
                      <a:pPr algn="ctr"/>
                      <a:endParaRPr lang="zh-TW" altLang="en-US" sz="1400" dirty="0">
                        <a:solidFill>
                          <a:srgbClr val="0070C0"/>
                        </a:solidFill>
                      </a:endParaRPr>
                    </a:p>
                  </a:txBody>
                  <a:tcPr anchor="ctr">
                    <a:solidFill>
                      <a:schemeClr val="accent4">
                        <a:lumMod val="20000"/>
                        <a:lumOff val="80000"/>
                      </a:schemeClr>
                    </a:solidFill>
                  </a:tcPr>
                </a:tc>
                <a:tc>
                  <a:txBody>
                    <a:bodyPr/>
                    <a:lstStyle/>
                    <a:p>
                      <a:pPr algn="ctr"/>
                      <a:endParaRPr lang="zh-TW" altLang="en-US" sz="1400" dirty="0">
                        <a:solidFill>
                          <a:srgbClr val="0070C0"/>
                        </a:solidFill>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smtClean="0">
                        <a:ln>
                          <a:noFill/>
                        </a:ln>
                        <a:solidFill>
                          <a:srgbClr val="0070C0"/>
                        </a:solidFill>
                        <a:effectLst/>
                        <a:uLnTx/>
                        <a:uFillTx/>
                        <a:latin typeface="+mn-lt"/>
                        <a:ea typeface="+mn-ea"/>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smtClean="0">
                        <a:ln>
                          <a:noFill/>
                        </a:ln>
                        <a:solidFill>
                          <a:srgbClr val="0070C0"/>
                        </a:solidFill>
                        <a:effectLst/>
                        <a:uLnTx/>
                        <a:uFillTx/>
                        <a:latin typeface="+mn-lt"/>
                        <a:ea typeface="+mn-ea"/>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smtClean="0">
                        <a:ln>
                          <a:noFill/>
                        </a:ln>
                        <a:solidFill>
                          <a:srgbClr val="0070C0"/>
                        </a:solidFill>
                        <a:effectLst/>
                        <a:uLnTx/>
                        <a:uFillTx/>
                        <a:latin typeface="+mn-lt"/>
                        <a:ea typeface="+mn-ea"/>
                        <a:cs typeface="+mn-cs"/>
                      </a:endParaRPr>
                    </a:p>
                  </a:txBody>
                  <a:tcPr anchor="ctr">
                    <a:solidFill>
                      <a:schemeClr val="accent1">
                        <a:lumMod val="40000"/>
                        <a:lumOff val="60000"/>
                      </a:schemeClr>
                    </a:solidFill>
                  </a:tcPr>
                </a:tc>
                <a:extLst>
                  <a:ext uri="{0D108BD9-81ED-4DB2-BD59-A6C34878D82A}">
                    <a16:rowId xmlns:a16="http://schemas.microsoft.com/office/drawing/2014/main" val="1752529353"/>
                  </a:ext>
                </a:extLst>
              </a:tr>
              <a:tr h="370840">
                <a:tc>
                  <a:txBody>
                    <a:bodyPr/>
                    <a:lstStyle/>
                    <a:p>
                      <a:r>
                        <a:rPr lang="en-US" altLang="zh-TW" sz="1400" dirty="0" err="1" smtClean="0">
                          <a:solidFill>
                            <a:srgbClr val="0070C0"/>
                          </a:solidFill>
                        </a:rPr>
                        <a:t>Meio</a:t>
                      </a:r>
                      <a:endParaRPr lang="zh-TW" altLang="en-US" sz="1400" dirty="0">
                        <a:solidFill>
                          <a:srgbClr val="0070C0"/>
                        </a:solidFill>
                      </a:endParaRPr>
                    </a:p>
                  </a:txBody>
                  <a:tcPr/>
                </a:tc>
                <a:tc>
                  <a:txBody>
                    <a:bodyPr/>
                    <a:lstStyle/>
                    <a:p>
                      <a:endParaRPr lang="zh-TW" altLang="en-US" sz="1400" dirty="0">
                        <a:solidFill>
                          <a:srgbClr val="0070C0"/>
                        </a:solidFill>
                      </a:endParaRPr>
                    </a:p>
                  </a:txBody>
                  <a:tcPr anchor="ctr">
                    <a:solidFill>
                      <a:schemeClr val="accent1">
                        <a:lumMod val="40000"/>
                        <a:lumOff val="60000"/>
                      </a:schemeClr>
                    </a:solidFill>
                  </a:tcPr>
                </a:tc>
                <a:tc>
                  <a:txBody>
                    <a:bodyPr/>
                    <a:lstStyle/>
                    <a:p>
                      <a:endParaRPr lang="zh-TW" altLang="en-US" sz="1400">
                        <a:solidFill>
                          <a:srgbClr val="0070C0"/>
                        </a:solidFill>
                      </a:endParaRPr>
                    </a:p>
                  </a:txBody>
                  <a:tcPr anchor="ctr">
                    <a:solidFill>
                      <a:schemeClr val="accent1">
                        <a:lumMod val="40000"/>
                        <a:lumOff val="60000"/>
                      </a:schemeClr>
                    </a:solidFill>
                  </a:tcPr>
                </a:tc>
                <a:tc>
                  <a:txBody>
                    <a:bodyPr/>
                    <a:lstStyle/>
                    <a:p>
                      <a:endParaRPr lang="zh-TW" altLang="en-US" sz="1400">
                        <a:solidFill>
                          <a:srgbClr val="0070C0"/>
                        </a:solidFill>
                      </a:endParaRPr>
                    </a:p>
                  </a:txBody>
                  <a:tcPr anchor="ctr">
                    <a:solidFill>
                      <a:schemeClr val="accent4">
                        <a:lumMod val="20000"/>
                        <a:lumOff val="80000"/>
                      </a:schemeClr>
                    </a:solidFill>
                  </a:tcPr>
                </a:tc>
                <a:tc>
                  <a:txBody>
                    <a:bodyPr/>
                    <a:lstStyle/>
                    <a:p>
                      <a:endParaRPr lang="zh-TW" altLang="en-US" sz="1400" dirty="0">
                        <a:solidFill>
                          <a:srgbClr val="0070C0"/>
                        </a:solidFill>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endParaRPr lang="zh-TW" altLang="en-US" sz="1400" dirty="0">
                        <a:solidFill>
                          <a:srgbClr val="0070C0"/>
                        </a:solidFill>
                      </a:endParaRPr>
                    </a:p>
                  </a:txBody>
                  <a:tcPr anchor="ctr">
                    <a:solidFill>
                      <a:schemeClr val="accent4">
                        <a:lumMod val="20000"/>
                        <a:lumOff val="80000"/>
                      </a:schemeClr>
                    </a:solidFill>
                  </a:tcPr>
                </a:tc>
                <a:tc>
                  <a:txBody>
                    <a:bodyPr/>
                    <a:lstStyle/>
                    <a:p>
                      <a:endParaRPr lang="zh-TW" altLang="en-US" sz="1400" dirty="0">
                        <a:solidFill>
                          <a:srgbClr val="0070C0"/>
                        </a:solidFill>
                      </a:endParaRPr>
                    </a:p>
                  </a:txBody>
                  <a:tcPr anchor="ctr">
                    <a:solidFill>
                      <a:schemeClr val="accent1">
                        <a:lumMod val="40000"/>
                        <a:lumOff val="60000"/>
                      </a:schemeClr>
                    </a:solidFill>
                  </a:tcPr>
                </a:tc>
                <a:tc>
                  <a:txBody>
                    <a:bodyPr/>
                    <a:lstStyle/>
                    <a:p>
                      <a:endParaRPr lang="zh-TW" altLang="en-US" sz="1400" dirty="0">
                        <a:solidFill>
                          <a:srgbClr val="0070C0"/>
                        </a:solidFill>
                      </a:endParaRPr>
                    </a:p>
                  </a:txBody>
                  <a:tcPr anchor="ctr">
                    <a:solidFill>
                      <a:schemeClr val="accent4">
                        <a:lumMod val="20000"/>
                        <a:lumOff val="80000"/>
                      </a:schemeClr>
                    </a:solidFill>
                  </a:tcPr>
                </a:tc>
                <a:tc>
                  <a:txBody>
                    <a:bodyPr/>
                    <a:lstStyle/>
                    <a:p>
                      <a:endParaRPr lang="zh-TW" altLang="en-US" sz="1400" dirty="0">
                        <a:solidFill>
                          <a:srgbClr val="0070C0"/>
                        </a:solidFill>
                      </a:endParaRPr>
                    </a:p>
                  </a:txBody>
                  <a:tcPr anchor="ctr">
                    <a:solidFill>
                      <a:schemeClr val="accent4">
                        <a:lumMod val="20000"/>
                        <a:lumOff val="80000"/>
                      </a:schemeClr>
                    </a:solidFill>
                  </a:tcPr>
                </a:tc>
                <a:tc>
                  <a:txBody>
                    <a:bodyPr/>
                    <a:lstStyle/>
                    <a:p>
                      <a:endParaRPr lang="zh-TW" altLang="en-US" sz="1400" dirty="0">
                        <a:solidFill>
                          <a:srgbClr val="0070C0"/>
                        </a:solidFill>
                      </a:endParaRPr>
                    </a:p>
                  </a:txBody>
                  <a:tcPr anchor="ctr">
                    <a:solidFill>
                      <a:schemeClr val="accent1">
                        <a:lumMod val="40000"/>
                        <a:lumOff val="60000"/>
                      </a:schemeClr>
                    </a:solidFill>
                  </a:tcPr>
                </a:tc>
                <a:extLst>
                  <a:ext uri="{0D108BD9-81ED-4DB2-BD59-A6C34878D82A}">
                    <a16:rowId xmlns:a16="http://schemas.microsoft.com/office/drawing/2014/main" val="1351712640"/>
                  </a:ext>
                </a:extLst>
              </a:tr>
              <a:tr h="370840">
                <a:tc>
                  <a:txBody>
                    <a:bodyPr/>
                    <a:lstStyle/>
                    <a:p>
                      <a:r>
                        <a:rPr lang="en-US" altLang="zh-TW" sz="1400" dirty="0" smtClean="0">
                          <a:solidFill>
                            <a:srgbClr val="0070C0"/>
                          </a:solidFill>
                        </a:rPr>
                        <a:t>Macro</a:t>
                      </a:r>
                      <a:endParaRPr lang="zh-TW" altLang="en-US" sz="1400" dirty="0">
                        <a:solidFill>
                          <a:srgbClr val="0070C0"/>
                        </a:solidFill>
                      </a:endParaRPr>
                    </a:p>
                  </a:txBody>
                  <a:tcPr/>
                </a:tc>
                <a:tc>
                  <a:txBody>
                    <a:bodyPr/>
                    <a:lstStyle/>
                    <a:p>
                      <a:pPr algn="ctr"/>
                      <a:endParaRPr lang="zh-TW" altLang="en-US" sz="1400" dirty="0">
                        <a:solidFill>
                          <a:srgbClr val="0070C0"/>
                        </a:solidFill>
                      </a:endParaRPr>
                    </a:p>
                  </a:txBody>
                  <a:tcPr anchor="ctr">
                    <a:solidFill>
                      <a:schemeClr val="accent1">
                        <a:lumMod val="40000"/>
                        <a:lumOff val="60000"/>
                      </a:schemeClr>
                    </a:solidFill>
                  </a:tcPr>
                </a:tc>
                <a:tc>
                  <a:txBody>
                    <a:bodyPr/>
                    <a:lstStyle/>
                    <a:p>
                      <a:pPr algn="ctr"/>
                      <a:r>
                        <a:rPr lang="zh-TW" altLang="en-US" sz="1400" dirty="0" smtClean="0">
                          <a:solidFill>
                            <a:srgbClr val="0070C0"/>
                          </a:solidFill>
                        </a:rPr>
                        <a:t>√</a:t>
                      </a:r>
                      <a:endParaRPr lang="zh-TW" altLang="en-US" sz="1400" dirty="0">
                        <a:solidFill>
                          <a:srgbClr val="0070C0"/>
                        </a:solidFill>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dirty="0" smtClean="0">
                          <a:ln>
                            <a:noFill/>
                          </a:ln>
                          <a:solidFill>
                            <a:srgbClr val="0070C0"/>
                          </a:solidFill>
                          <a:effectLst/>
                          <a:uLnTx/>
                          <a:uFillTx/>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extLst>
                  <a:ext uri="{0D108BD9-81ED-4DB2-BD59-A6C34878D82A}">
                    <a16:rowId xmlns:a16="http://schemas.microsoft.com/office/drawing/2014/main" val="966609442"/>
                  </a:ext>
                </a:extLst>
              </a:tr>
              <a:tr h="370840">
                <a:tc>
                  <a:txBody>
                    <a:bodyPr/>
                    <a:lstStyle/>
                    <a:p>
                      <a:r>
                        <a:rPr lang="en-US" altLang="zh-TW" sz="1400" dirty="0" smtClean="0">
                          <a:solidFill>
                            <a:srgbClr val="0070C0"/>
                          </a:solidFill>
                        </a:rPr>
                        <a:t>TOU</a:t>
                      </a:r>
                      <a:endParaRPr lang="zh-TW" altLang="en-US" sz="1400" dirty="0">
                        <a:solidFill>
                          <a:srgbClr val="0070C0"/>
                        </a:solidFill>
                      </a:endParaRPr>
                    </a:p>
                  </a:txBody>
                  <a:tcPr/>
                </a:tc>
                <a:tc>
                  <a:txBody>
                    <a:bodyPr/>
                    <a:lstStyle/>
                    <a:p>
                      <a:pPr algn="ctr"/>
                      <a:r>
                        <a:rPr lang="zh-TW" altLang="en-US" sz="1400" dirty="0" smtClean="0">
                          <a:solidFill>
                            <a:srgbClr val="0070C0"/>
                          </a:solidFill>
                        </a:rPr>
                        <a:t>√</a:t>
                      </a:r>
                      <a:endParaRPr lang="zh-TW" altLang="en-US" sz="1400" dirty="0">
                        <a:solidFill>
                          <a:srgbClr val="0070C0"/>
                        </a:solidFill>
                      </a:endParaRPr>
                    </a:p>
                  </a:txBody>
                  <a:tcPr anchor="ctr">
                    <a:solidFill>
                      <a:schemeClr val="accent1">
                        <a:lumMod val="40000"/>
                        <a:lumOff val="60000"/>
                      </a:schemeClr>
                    </a:solidFill>
                  </a:tcPr>
                </a:tc>
                <a:tc>
                  <a:txBody>
                    <a:bodyPr/>
                    <a:lstStyle/>
                    <a:p>
                      <a:pPr algn="ctr"/>
                      <a:endParaRPr lang="zh-TW" altLang="en-US" sz="1400" dirty="0">
                        <a:solidFill>
                          <a:srgbClr val="0070C0"/>
                        </a:solidFill>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extLst>
                  <a:ext uri="{0D108BD9-81ED-4DB2-BD59-A6C34878D82A}">
                    <a16:rowId xmlns:a16="http://schemas.microsoft.com/office/drawing/2014/main" val="3546254372"/>
                  </a:ext>
                </a:extLst>
              </a:tr>
              <a:tr h="370840">
                <a:tc>
                  <a:txBody>
                    <a:bodyPr/>
                    <a:lstStyle/>
                    <a:p>
                      <a:r>
                        <a:rPr lang="en-US" altLang="zh-TW" sz="1400" dirty="0" smtClean="0">
                          <a:solidFill>
                            <a:srgbClr val="0070C0"/>
                          </a:solidFill>
                        </a:rPr>
                        <a:t>DOU</a:t>
                      </a:r>
                      <a:endParaRPr lang="zh-TW" altLang="en-US" sz="1400" dirty="0">
                        <a:solidFill>
                          <a:srgbClr val="0070C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dirty="0" smtClean="0">
                          <a:solidFill>
                            <a:srgbClr val="0070C0"/>
                          </a:solidFill>
                        </a:rPr>
                        <a:t>√</a:t>
                      </a:r>
                    </a:p>
                  </a:txBody>
                  <a:tcPr anchor="ctr">
                    <a:solidFill>
                      <a:schemeClr val="accent1">
                        <a:lumMod val="40000"/>
                        <a:lumOff val="60000"/>
                      </a:schemeClr>
                    </a:solidFill>
                  </a:tcPr>
                </a:tc>
                <a:tc>
                  <a:txBody>
                    <a:bodyPr/>
                    <a:lstStyle/>
                    <a:p>
                      <a:pPr algn="ctr"/>
                      <a:endParaRPr lang="zh-TW" altLang="en-US" sz="1400" dirty="0">
                        <a:solidFill>
                          <a:srgbClr val="0070C0"/>
                        </a:solidFill>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smtClean="0">
                          <a:solidFill>
                            <a:srgbClr val="0070C0"/>
                          </a:solidFill>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extLst>
                  <a:ext uri="{0D108BD9-81ED-4DB2-BD59-A6C34878D82A}">
                    <a16:rowId xmlns:a16="http://schemas.microsoft.com/office/drawing/2014/main" val="861973671"/>
                  </a:ext>
                </a:extLst>
              </a:tr>
              <a:tr h="370840">
                <a:tc>
                  <a:txBody>
                    <a:bodyPr/>
                    <a:lstStyle/>
                    <a:p>
                      <a:r>
                        <a:rPr lang="en-US" altLang="zh-TW" sz="1400" dirty="0" smtClean="0">
                          <a:solidFill>
                            <a:srgbClr val="0070C0"/>
                          </a:solidFill>
                        </a:rPr>
                        <a:t>CTD</a:t>
                      </a:r>
                      <a:endParaRPr lang="zh-TW" altLang="en-US" sz="1400" dirty="0">
                        <a:solidFill>
                          <a:srgbClr val="0070C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p>
                  </a:txBody>
                  <a:tcPr anchor="c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smtClean="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endParaRPr>
                    </a:p>
                  </a:txBody>
                  <a:tcPr anchor="c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smtClean="0">
                          <a:ln>
                            <a:noFill/>
                          </a:ln>
                          <a:solidFill>
                            <a:srgbClr val="0070C0"/>
                          </a:solidFill>
                          <a:effectLst/>
                          <a:uLnTx/>
                          <a:uFillTx/>
                          <a:latin typeface="Calibri" panose="020F0502020204030204"/>
                          <a:ea typeface="新細明體" panose="02020500000000000000" pitchFamily="18" charset="-120"/>
                          <a:cs typeface="+mn-cs"/>
                        </a:rPr>
                        <a:t>√</a:t>
                      </a:r>
                    </a:p>
                  </a:txBody>
                  <a:tcPr anchor="ctr">
                    <a:solidFill>
                      <a:schemeClr val="accent1">
                        <a:lumMod val="40000"/>
                        <a:lumOff val="60000"/>
                      </a:schemeClr>
                    </a:solidFill>
                  </a:tcPr>
                </a:tc>
                <a:extLst>
                  <a:ext uri="{0D108BD9-81ED-4DB2-BD59-A6C34878D82A}">
                    <a16:rowId xmlns:a16="http://schemas.microsoft.com/office/drawing/2014/main" val="3968833965"/>
                  </a:ext>
                </a:extLst>
              </a:tr>
            </a:tbl>
          </a:graphicData>
        </a:graphic>
      </p:graphicFrame>
      <p:sp>
        <p:nvSpPr>
          <p:cNvPr id="3" name="文字方塊 2"/>
          <p:cNvSpPr txBox="1"/>
          <p:nvPr/>
        </p:nvSpPr>
        <p:spPr>
          <a:xfrm>
            <a:off x="201880" y="265889"/>
            <a:ext cx="2224904" cy="523220"/>
          </a:xfrm>
          <a:prstGeom prst="rect">
            <a:avLst/>
          </a:prstGeom>
          <a:noFill/>
        </p:spPr>
        <p:txBody>
          <a:bodyPr wrap="none" rtlCol="0">
            <a:spAutoFit/>
          </a:bodyPr>
          <a:lstStyle/>
          <a:p>
            <a:r>
              <a:rPr lang="en-US" altLang="zh-TW" sz="2800" dirty="0"/>
              <a:t>Available data</a:t>
            </a:r>
            <a:endParaRPr lang="zh-TW" altLang="en-US" sz="2800" dirty="0"/>
          </a:p>
        </p:txBody>
      </p:sp>
      <p:sp>
        <p:nvSpPr>
          <p:cNvPr id="4" name="矩形 3"/>
          <p:cNvSpPr/>
          <p:nvPr/>
        </p:nvSpPr>
        <p:spPr>
          <a:xfrm>
            <a:off x="6519333" y="905271"/>
            <a:ext cx="1896534" cy="59334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5" name="群組 14"/>
          <p:cNvGrpSpPr/>
          <p:nvPr/>
        </p:nvGrpSpPr>
        <p:grpSpPr>
          <a:xfrm>
            <a:off x="6028733" y="283939"/>
            <a:ext cx="5942446" cy="375501"/>
            <a:chOff x="2565866" y="342833"/>
            <a:chExt cx="5942446" cy="375501"/>
          </a:xfrm>
        </p:grpSpPr>
        <p:grpSp>
          <p:nvGrpSpPr>
            <p:cNvPr id="14" name="群組 13"/>
            <p:cNvGrpSpPr/>
            <p:nvPr/>
          </p:nvGrpSpPr>
          <p:grpSpPr>
            <a:xfrm>
              <a:off x="2565866" y="342833"/>
              <a:ext cx="4392838" cy="375501"/>
              <a:chOff x="7392762" y="413608"/>
              <a:chExt cx="4392838" cy="375501"/>
            </a:xfrm>
          </p:grpSpPr>
          <p:grpSp>
            <p:nvGrpSpPr>
              <p:cNvPr id="2" name="群組 1"/>
              <p:cNvGrpSpPr/>
              <p:nvPr/>
            </p:nvGrpSpPr>
            <p:grpSpPr>
              <a:xfrm>
                <a:off x="8844527" y="419777"/>
                <a:ext cx="2941073" cy="369332"/>
                <a:chOff x="8844527" y="419777"/>
                <a:chExt cx="2941073" cy="369332"/>
              </a:xfrm>
            </p:grpSpPr>
            <p:sp>
              <p:nvSpPr>
                <p:cNvPr id="7" name="文字方塊 6"/>
                <p:cNvSpPr txBox="1"/>
                <p:nvPr/>
              </p:nvSpPr>
              <p:spPr>
                <a:xfrm>
                  <a:off x="8844527" y="419777"/>
                  <a:ext cx="922047" cy="369332"/>
                </a:xfrm>
                <a:prstGeom prst="rect">
                  <a:avLst/>
                </a:prstGeom>
                <a:solidFill>
                  <a:schemeClr val="accent1">
                    <a:lumMod val="20000"/>
                    <a:lumOff val="80000"/>
                  </a:schemeClr>
                </a:solidFill>
              </p:spPr>
              <p:txBody>
                <a:bodyPr wrap="none" rtlCol="0">
                  <a:spAutoFit/>
                </a:bodyPr>
                <a:lstStyle/>
                <a:p>
                  <a:r>
                    <a:rPr lang="en-US" altLang="zh-TW" dirty="0" smtClean="0">
                      <a:solidFill>
                        <a:sysClr val="windowText" lastClr="000000"/>
                      </a:solidFill>
                    </a:rPr>
                    <a:t>autumn</a:t>
                  </a:r>
                  <a:endParaRPr lang="zh-TW" altLang="en-US" dirty="0">
                    <a:solidFill>
                      <a:sysClr val="windowText" lastClr="000000"/>
                    </a:solidFill>
                  </a:endParaRPr>
                </a:p>
              </p:txBody>
            </p:sp>
            <p:sp>
              <p:nvSpPr>
                <p:cNvPr id="8" name="文字方塊 7"/>
                <p:cNvSpPr txBox="1"/>
                <p:nvPr/>
              </p:nvSpPr>
              <p:spPr>
                <a:xfrm>
                  <a:off x="9865966" y="419777"/>
                  <a:ext cx="760144" cy="369332"/>
                </a:xfrm>
                <a:prstGeom prst="rect">
                  <a:avLst/>
                </a:prstGeom>
                <a:solidFill>
                  <a:schemeClr val="accent4">
                    <a:lumMod val="20000"/>
                    <a:lumOff val="80000"/>
                  </a:schemeClr>
                </a:solidFill>
              </p:spPr>
              <p:txBody>
                <a:bodyPr wrap="square" rtlCol="0">
                  <a:spAutoFit/>
                </a:bodyPr>
                <a:lstStyle/>
                <a:p>
                  <a:r>
                    <a:rPr lang="en-US" altLang="zh-TW" dirty="0" smtClean="0">
                      <a:solidFill>
                        <a:sysClr val="windowText" lastClr="000000"/>
                      </a:solidFill>
                    </a:rPr>
                    <a:t>spring</a:t>
                  </a:r>
                  <a:endParaRPr lang="zh-TW" altLang="en-US" dirty="0">
                    <a:solidFill>
                      <a:sysClr val="windowText" lastClr="000000"/>
                    </a:solidFill>
                  </a:endParaRPr>
                </a:p>
              </p:txBody>
            </p:sp>
            <p:sp>
              <p:nvSpPr>
                <p:cNvPr id="9" name="文字方塊 8"/>
                <p:cNvSpPr txBox="1"/>
                <p:nvPr/>
              </p:nvSpPr>
              <p:spPr>
                <a:xfrm>
                  <a:off x="10802457" y="419777"/>
                  <a:ext cx="983143" cy="369332"/>
                </a:xfrm>
                <a:prstGeom prst="rect">
                  <a:avLst/>
                </a:prstGeom>
                <a:solidFill>
                  <a:schemeClr val="bg2"/>
                </a:solidFill>
              </p:spPr>
              <p:txBody>
                <a:bodyPr wrap="square" rtlCol="0">
                  <a:spAutoFit/>
                </a:bodyPr>
                <a:lstStyle/>
                <a:p>
                  <a:r>
                    <a:rPr lang="en-US" altLang="zh-TW" dirty="0" smtClean="0">
                      <a:solidFill>
                        <a:sysClr val="windowText" lastClr="000000"/>
                      </a:solidFill>
                    </a:rPr>
                    <a:t>summer</a:t>
                  </a:r>
                  <a:endParaRPr lang="zh-TW" altLang="en-US" dirty="0">
                    <a:solidFill>
                      <a:sysClr val="windowText" lastClr="000000"/>
                    </a:solidFill>
                  </a:endParaRPr>
                </a:p>
              </p:txBody>
            </p:sp>
          </p:grpSp>
          <p:sp>
            <p:nvSpPr>
              <p:cNvPr id="5" name="文字方塊 4"/>
              <p:cNvSpPr txBox="1"/>
              <p:nvPr/>
            </p:nvSpPr>
            <p:spPr>
              <a:xfrm>
                <a:off x="8063144" y="417406"/>
                <a:ext cx="553357" cy="369332"/>
              </a:xfrm>
              <a:prstGeom prst="rect">
                <a:avLst/>
              </a:prstGeom>
              <a:noFill/>
            </p:spPr>
            <p:txBody>
              <a:bodyPr wrap="none" rtlCol="0">
                <a:spAutoFit/>
              </a:bodyPr>
              <a:lstStyle/>
              <a:p>
                <a:r>
                  <a:rPr lang="en-US" altLang="zh-TW" dirty="0" smtClean="0">
                    <a:solidFill>
                      <a:schemeClr val="accent2"/>
                    </a:solidFill>
                  </a:rPr>
                  <a:t>GS1</a:t>
                </a:r>
                <a:endParaRPr lang="zh-TW" altLang="en-US" dirty="0">
                  <a:solidFill>
                    <a:schemeClr val="accent2"/>
                  </a:solidFill>
                </a:endParaRPr>
              </a:p>
            </p:txBody>
          </p:sp>
          <p:sp>
            <p:nvSpPr>
              <p:cNvPr id="11" name="文字方塊 10"/>
              <p:cNvSpPr txBox="1"/>
              <p:nvPr/>
            </p:nvSpPr>
            <p:spPr>
              <a:xfrm>
                <a:off x="7392762" y="413608"/>
                <a:ext cx="570990" cy="369332"/>
              </a:xfrm>
              <a:prstGeom prst="rect">
                <a:avLst/>
              </a:prstGeom>
              <a:noFill/>
            </p:spPr>
            <p:txBody>
              <a:bodyPr wrap="none" rtlCol="0">
                <a:spAutoFit/>
              </a:bodyPr>
              <a:lstStyle/>
              <a:p>
                <a:r>
                  <a:rPr lang="en-US" altLang="zh-TW" dirty="0" smtClean="0">
                    <a:solidFill>
                      <a:srgbClr val="0070C0"/>
                    </a:solidFill>
                  </a:rPr>
                  <a:t>GC1</a:t>
                </a:r>
                <a:endParaRPr lang="zh-TW" altLang="en-US" dirty="0">
                  <a:solidFill>
                    <a:srgbClr val="0070C0"/>
                  </a:solidFill>
                </a:endParaRPr>
              </a:p>
            </p:txBody>
          </p:sp>
        </p:grpSp>
        <p:sp>
          <p:nvSpPr>
            <p:cNvPr id="13" name="矩形 12"/>
            <p:cNvSpPr/>
            <p:nvPr/>
          </p:nvSpPr>
          <p:spPr>
            <a:xfrm>
              <a:off x="7135051" y="346631"/>
              <a:ext cx="1373261" cy="369332"/>
            </a:xfrm>
            <a:prstGeom prst="rect">
              <a:avLst/>
            </a:prstGeom>
            <a:ln>
              <a:solidFill>
                <a:srgbClr val="FF0000"/>
              </a:solidFill>
            </a:ln>
          </p:spPr>
          <p:txBody>
            <a:bodyPr wrap="none">
              <a:spAutoFit/>
            </a:bodyPr>
            <a:lstStyle/>
            <a:p>
              <a:r>
                <a:rPr lang="zh-TW" altLang="en-US" dirty="0"/>
                <a:t>complement</a:t>
              </a:r>
            </a:p>
          </p:txBody>
        </p:sp>
      </p:grpSp>
    </p:spTree>
    <p:extLst>
      <p:ext uri="{BB962C8B-B14F-4D97-AF65-F5344CB8AC3E}">
        <p14:creationId xmlns:p14="http://schemas.microsoft.com/office/powerpoint/2010/main" val="31075688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1880" y="265889"/>
            <a:ext cx="6800131" cy="523220"/>
          </a:xfrm>
          <a:prstGeom prst="rect">
            <a:avLst/>
          </a:prstGeom>
          <a:noFill/>
        </p:spPr>
        <p:txBody>
          <a:bodyPr wrap="none" rtlCol="0">
            <a:spAutoFit/>
          </a:bodyPr>
          <a:lstStyle/>
          <a:p>
            <a:r>
              <a:rPr lang="en-US" altLang="zh-TW" sz="2800" dirty="0" smtClean="0"/>
              <a:t>Size spectrum for </a:t>
            </a:r>
            <a:r>
              <a:rPr lang="en-US" altLang="zh-TW" sz="2800" dirty="0" err="1" smtClean="0"/>
              <a:t>macrofauna</a:t>
            </a:r>
            <a:r>
              <a:rPr lang="en-US" altLang="zh-TW" sz="2800" dirty="0" smtClean="0"/>
              <a:t> and </a:t>
            </a:r>
            <a:r>
              <a:rPr lang="en-US" altLang="zh-TW" sz="2800" dirty="0" err="1" smtClean="0"/>
              <a:t>meiofauna</a:t>
            </a:r>
            <a:endParaRPr lang="zh-TW" altLang="en-US" sz="2800" dirty="0"/>
          </a:p>
        </p:txBody>
      </p:sp>
    </p:spTree>
    <p:extLst>
      <p:ext uri="{BB962C8B-B14F-4D97-AF65-F5344CB8AC3E}">
        <p14:creationId xmlns:p14="http://schemas.microsoft.com/office/powerpoint/2010/main" val="1007496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表格 1"/>
              <p:cNvGraphicFramePr>
                <a:graphicFrameLocks noGrp="1"/>
              </p:cNvGraphicFramePr>
              <p:nvPr>
                <p:extLst>
                  <p:ext uri="{D42A27DB-BD31-4B8C-83A1-F6EECF244321}">
                    <p14:modId xmlns:p14="http://schemas.microsoft.com/office/powerpoint/2010/main" val="3170553390"/>
                  </p:ext>
                </p:extLst>
              </p:nvPr>
            </p:nvGraphicFramePr>
            <p:xfrm>
              <a:off x="633680" y="1311873"/>
              <a:ext cx="10770921" cy="1808196"/>
            </p:xfrm>
            <a:graphic>
              <a:graphicData uri="http://schemas.openxmlformats.org/drawingml/2006/table">
                <a:tbl>
                  <a:tblPr firstRow="1" bandRow="1">
                    <a:tableStyleId>{073A0DAA-6AF3-43AB-8588-CEC1D06C72B9}</a:tableStyleId>
                  </a:tblPr>
                  <a:tblGrid>
                    <a:gridCol w="1008853">
                      <a:extLst>
                        <a:ext uri="{9D8B030D-6E8A-4147-A177-3AD203B41FA5}">
                          <a16:colId xmlns:a16="http://schemas.microsoft.com/office/drawing/2014/main" val="349040743"/>
                        </a:ext>
                      </a:extLst>
                    </a:gridCol>
                    <a:gridCol w="2440517">
                      <a:extLst>
                        <a:ext uri="{9D8B030D-6E8A-4147-A177-3AD203B41FA5}">
                          <a16:colId xmlns:a16="http://schemas.microsoft.com/office/drawing/2014/main" val="2956442999"/>
                        </a:ext>
                      </a:extLst>
                    </a:gridCol>
                    <a:gridCol w="2440517">
                      <a:extLst>
                        <a:ext uri="{9D8B030D-6E8A-4147-A177-3AD203B41FA5}">
                          <a16:colId xmlns:a16="http://schemas.microsoft.com/office/drawing/2014/main" val="2022377535"/>
                        </a:ext>
                      </a:extLst>
                    </a:gridCol>
                    <a:gridCol w="2440517">
                      <a:extLst>
                        <a:ext uri="{9D8B030D-6E8A-4147-A177-3AD203B41FA5}">
                          <a16:colId xmlns:a16="http://schemas.microsoft.com/office/drawing/2014/main" val="3246038711"/>
                        </a:ext>
                      </a:extLst>
                    </a:gridCol>
                    <a:gridCol w="2440517">
                      <a:extLst>
                        <a:ext uri="{9D8B030D-6E8A-4147-A177-3AD203B41FA5}">
                          <a16:colId xmlns:a16="http://schemas.microsoft.com/office/drawing/2014/main" val="187706339"/>
                        </a:ext>
                      </a:extLst>
                    </a:gridCol>
                  </a:tblGrid>
                  <a:tr h="273371">
                    <a:tc>
                      <a:txBody>
                        <a:bodyPr/>
                        <a:lstStyle/>
                        <a:p>
                          <a:pPr algn="ctr"/>
                          <a:r>
                            <a:rPr lang="en-US" altLang="zh-TW" sz="2000" b="0" dirty="0" smtClean="0">
                              <a:solidFill>
                                <a:schemeClr val="tx1"/>
                              </a:solidFill>
                            </a:rPr>
                            <a:t>Station</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000" b="0" dirty="0" smtClean="0">
                              <a:solidFill>
                                <a:schemeClr val="tx1"/>
                              </a:solidFill>
                            </a:rPr>
                            <a:t>Detritus</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smtClean="0">
                              <a:solidFill>
                                <a:schemeClr val="tx1"/>
                              </a:solidFill>
                            </a:rPr>
                            <a:t>Bacteria</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err="1" smtClean="0">
                              <a:solidFill>
                                <a:schemeClr val="tx1"/>
                              </a:solidFill>
                            </a:rPr>
                            <a:t>Meiofauna</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err="1" smtClean="0">
                              <a:solidFill>
                                <a:schemeClr val="tx1"/>
                              </a:solidFill>
                            </a:rPr>
                            <a:t>Macrofauna</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3836970"/>
                      </a:ext>
                    </a:extLst>
                  </a:tr>
                  <a:tr h="705978">
                    <a:tc>
                      <a:txBody>
                        <a:bodyPr/>
                        <a:lstStyle/>
                        <a:p>
                          <a:pPr algn="l"/>
                          <a:r>
                            <a:rPr lang="en-US" altLang="zh-TW" sz="2000" b="0" dirty="0" smtClean="0">
                              <a:solidFill>
                                <a:schemeClr val="tx1"/>
                              </a:solidFill>
                            </a:rPr>
                            <a:t>GC1</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b="0" dirty="0" smtClean="0">
                              <a:solidFill>
                                <a:schemeClr val="tx1"/>
                              </a:solidFill>
                            </a:rPr>
                            <a:t>350270 </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m:t>
                              </m:r>
                            </m:oMath>
                          </a14:m>
                          <a:r>
                            <a:rPr lang="en-US" altLang="zh-TW" sz="2000" b="0" dirty="0" smtClean="0">
                              <a:solidFill>
                                <a:schemeClr val="tx1"/>
                              </a:solidFill>
                            </a:rPr>
                            <a:t> 104003.4</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b="0" dirty="0" smtClean="0">
                              <a:solidFill>
                                <a:schemeClr val="tx1"/>
                              </a:solidFill>
                            </a:rPr>
                            <a:t>65.31</a:t>
                          </a:r>
                          <a14:m>
                            <m:oMath xmlns:m="http://schemas.openxmlformats.org/officeDocument/2006/math">
                              <m:r>
                                <a:rPr lang="en-US" altLang="zh-TW" sz="2000" b="0" i="0" smtClean="0">
                                  <a:solidFill>
                                    <a:schemeClr val="tx1"/>
                                  </a:solidFill>
                                  <a:latin typeface="Cambria Math" panose="02040503050406030204" pitchFamily="18" charset="0"/>
                                  <a:ea typeface="Cambria Math" panose="02040503050406030204" pitchFamily="18" charset="0"/>
                                </a:rPr>
                                <m:t> </m:t>
                              </m:r>
                              <m:r>
                                <a:rPr lang="en-US" altLang="zh-TW" sz="2000" b="0" i="1" smtClean="0">
                                  <a:solidFill>
                                    <a:schemeClr val="tx1"/>
                                  </a:solidFill>
                                  <a:latin typeface="Cambria Math" panose="02040503050406030204" pitchFamily="18" charset="0"/>
                                  <a:ea typeface="Cambria Math" panose="02040503050406030204" pitchFamily="18" charset="0"/>
                                </a:rPr>
                                <m:t>± </m:t>
                              </m:r>
                            </m:oMath>
                          </a14:m>
                          <a:r>
                            <a:rPr lang="en-US" altLang="zh-TW" sz="2000" b="0" dirty="0" smtClean="0">
                              <a:solidFill>
                                <a:schemeClr val="tx1"/>
                              </a:solidFill>
                            </a:rPr>
                            <a:t>12.74</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b="0" dirty="0" smtClean="0">
                              <a:solidFill>
                                <a:schemeClr val="tx1"/>
                              </a:solidFill>
                            </a:rPr>
                            <a:t>1.49 </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m:t>
                              </m:r>
                            </m:oMath>
                          </a14:m>
                          <a:r>
                            <a:rPr lang="en-US" altLang="zh-TW" sz="2000" b="0" dirty="0" smtClean="0">
                              <a:solidFill>
                                <a:schemeClr val="tx1"/>
                              </a:solidFill>
                            </a:rPr>
                            <a:t> 1.53</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b="0" dirty="0" smtClean="0">
                              <a:solidFill>
                                <a:schemeClr val="tx1"/>
                              </a:solidFill>
                            </a:rPr>
                            <a:t>3.65</a:t>
                          </a:r>
                          <a14:m>
                            <m:oMath xmlns:m="http://schemas.openxmlformats.org/officeDocument/2006/math">
                              <m:r>
                                <a:rPr lang="en-US" altLang="zh-TW" sz="2000" b="0" i="0" smtClean="0">
                                  <a:solidFill>
                                    <a:schemeClr val="tx1"/>
                                  </a:solidFill>
                                  <a:latin typeface="Cambria Math" panose="02040503050406030204" pitchFamily="18" charset="0"/>
                                  <a:ea typeface="Cambria Math" panose="02040503050406030204" pitchFamily="18" charset="0"/>
                                </a:rPr>
                                <m:t> </m:t>
                              </m:r>
                              <m:r>
                                <a:rPr lang="en-US" altLang="zh-TW" sz="2000" b="0" i="1" smtClean="0">
                                  <a:solidFill>
                                    <a:schemeClr val="tx1"/>
                                  </a:solidFill>
                                  <a:latin typeface="Cambria Math" panose="02040503050406030204" pitchFamily="18" charset="0"/>
                                  <a:ea typeface="Cambria Math" panose="02040503050406030204" pitchFamily="18" charset="0"/>
                                </a:rPr>
                                <m:t>± </m:t>
                              </m:r>
                            </m:oMath>
                          </a14:m>
                          <a:r>
                            <a:rPr lang="en-US" altLang="zh-TW" sz="2000" b="0" dirty="0" smtClean="0">
                              <a:solidFill>
                                <a:schemeClr val="tx1"/>
                              </a:solidFill>
                            </a:rPr>
                            <a:t>7.70</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6497944"/>
                      </a:ext>
                    </a:extLst>
                  </a:tr>
                  <a:tr h="705978">
                    <a:tc>
                      <a:txBody>
                        <a:bodyPr/>
                        <a:lstStyle/>
                        <a:p>
                          <a:pPr algn="l"/>
                          <a:r>
                            <a:rPr lang="en-US" altLang="zh-TW" sz="2000" b="0" dirty="0" smtClean="0">
                              <a:solidFill>
                                <a:schemeClr val="tx1"/>
                              </a:solidFill>
                            </a:rPr>
                            <a:t>GS1</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TW" altLang="en-US" sz="2000" b="0" dirty="0" smtClean="0">
                              <a:solidFill>
                                <a:schemeClr val="tx1"/>
                              </a:solidFill>
                            </a:rPr>
                            <a:t>524425.7 </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m:t>
                              </m:r>
                            </m:oMath>
                          </a14:m>
                          <a:r>
                            <a:rPr lang="zh-TW" altLang="en-US" sz="2000" b="0" dirty="0" smtClean="0">
                              <a:solidFill>
                                <a:schemeClr val="tx1"/>
                              </a:solidFill>
                            </a:rPr>
                            <a:t> 34800.15</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2000" b="0" dirty="0" smtClean="0">
                              <a:solidFill>
                                <a:schemeClr val="tx1"/>
                              </a:solidFill>
                            </a:rPr>
                            <a:t>42.80</a:t>
                          </a:r>
                          <a14:m>
                            <m:oMath xmlns:m="http://schemas.openxmlformats.org/officeDocument/2006/math">
                              <m:r>
                                <a:rPr lang="en-US" altLang="zh-TW" sz="2000" b="0" i="0" smtClean="0">
                                  <a:solidFill>
                                    <a:schemeClr val="tx1"/>
                                  </a:solidFill>
                                  <a:latin typeface="Cambria Math" panose="02040503050406030204" pitchFamily="18" charset="0"/>
                                  <a:ea typeface="Cambria Math" panose="02040503050406030204" pitchFamily="18" charset="0"/>
                                </a:rPr>
                                <m:t> </m:t>
                              </m:r>
                              <m:r>
                                <a:rPr lang="en-US" altLang="zh-TW" sz="2000" b="0" i="1" smtClean="0">
                                  <a:solidFill>
                                    <a:schemeClr val="tx1"/>
                                  </a:solidFill>
                                  <a:latin typeface="Cambria Math" panose="02040503050406030204" pitchFamily="18" charset="0"/>
                                  <a:ea typeface="Cambria Math" panose="02040503050406030204" pitchFamily="18" charset="0"/>
                                </a:rPr>
                                <m:t>± </m:t>
                              </m:r>
                            </m:oMath>
                          </a14:m>
                          <a:r>
                            <a:rPr lang="en-US" altLang="zh-TW" sz="2000" b="0" dirty="0" smtClean="0">
                              <a:solidFill>
                                <a:schemeClr val="tx1"/>
                              </a:solidFill>
                            </a:rPr>
                            <a:t>6.75</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b="0" dirty="0" smtClean="0">
                              <a:solidFill>
                                <a:schemeClr val="tx1"/>
                              </a:solidFill>
                            </a:rPr>
                            <a:t>33.39</a:t>
                          </a:r>
                          <a:r>
                            <a:rPr lang="zh-TW" altLang="en-US" sz="2000" b="0" dirty="0" smtClean="0">
                              <a:solidFill>
                                <a:schemeClr val="tx1"/>
                              </a:solidFill>
                            </a:rPr>
                            <a:t> </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 </m:t>
                              </m:r>
                            </m:oMath>
                          </a14:m>
                          <a:r>
                            <a:rPr lang="en-US" altLang="zh-TW" sz="2000" b="0" dirty="0" smtClean="0">
                              <a:solidFill>
                                <a:schemeClr val="tx1"/>
                              </a:solidFill>
                            </a:rPr>
                            <a:t>26.48</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TW" altLang="en-US" sz="2000" b="0" dirty="0" smtClean="0">
                              <a:solidFill>
                                <a:schemeClr val="tx1"/>
                              </a:solidFill>
                            </a:rPr>
                            <a:t>80.</a:t>
                          </a:r>
                          <a:r>
                            <a:rPr lang="en-US" altLang="zh-TW" sz="2000" b="0" dirty="0" smtClean="0">
                              <a:solidFill>
                                <a:schemeClr val="tx1"/>
                              </a:solidFill>
                            </a:rPr>
                            <a:t>20 </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 </m:t>
                              </m:r>
                              <m:r>
                                <m:rPr>
                                  <m:nor/>
                                </m:rPr>
                                <a:rPr lang="zh-TW" altLang="en-US" sz="2000" b="0" dirty="0" smtClean="0">
                                  <a:solidFill>
                                    <a:schemeClr val="tx1"/>
                                  </a:solidFill>
                                </a:rPr>
                                <m:t>66.</m:t>
                              </m:r>
                              <m:r>
                                <m:rPr>
                                  <m:nor/>
                                </m:rPr>
                                <a:rPr lang="en-US" altLang="zh-TW" sz="2000" b="0" i="0" dirty="0" smtClean="0">
                                  <a:solidFill>
                                    <a:schemeClr val="tx1"/>
                                  </a:solidFill>
                                </a:rPr>
                                <m:t>10</m:t>
                              </m:r>
                            </m:oMath>
                          </a14:m>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1421836"/>
                      </a:ext>
                    </a:extLst>
                  </a:tr>
                </a:tbl>
              </a:graphicData>
            </a:graphic>
          </p:graphicFrame>
        </mc:Choice>
        <mc:Fallback xmlns="">
          <p:graphicFrame>
            <p:nvGraphicFramePr>
              <p:cNvPr id="2" name="表格 1"/>
              <p:cNvGraphicFramePr>
                <a:graphicFrameLocks noGrp="1"/>
              </p:cNvGraphicFramePr>
              <p:nvPr>
                <p:extLst>
                  <p:ext uri="{D42A27DB-BD31-4B8C-83A1-F6EECF244321}">
                    <p14:modId xmlns:p14="http://schemas.microsoft.com/office/powerpoint/2010/main" val="3170553390"/>
                  </p:ext>
                </p:extLst>
              </p:nvPr>
            </p:nvGraphicFramePr>
            <p:xfrm>
              <a:off x="633680" y="1311873"/>
              <a:ext cx="10770921" cy="1808196"/>
            </p:xfrm>
            <a:graphic>
              <a:graphicData uri="http://schemas.openxmlformats.org/drawingml/2006/table">
                <a:tbl>
                  <a:tblPr firstRow="1" bandRow="1">
                    <a:tableStyleId>{073A0DAA-6AF3-43AB-8588-CEC1D06C72B9}</a:tableStyleId>
                  </a:tblPr>
                  <a:tblGrid>
                    <a:gridCol w="1008853">
                      <a:extLst>
                        <a:ext uri="{9D8B030D-6E8A-4147-A177-3AD203B41FA5}">
                          <a16:colId xmlns:a16="http://schemas.microsoft.com/office/drawing/2014/main" val="349040743"/>
                        </a:ext>
                      </a:extLst>
                    </a:gridCol>
                    <a:gridCol w="2440517">
                      <a:extLst>
                        <a:ext uri="{9D8B030D-6E8A-4147-A177-3AD203B41FA5}">
                          <a16:colId xmlns:a16="http://schemas.microsoft.com/office/drawing/2014/main" val="2956442999"/>
                        </a:ext>
                      </a:extLst>
                    </a:gridCol>
                    <a:gridCol w="2440517">
                      <a:extLst>
                        <a:ext uri="{9D8B030D-6E8A-4147-A177-3AD203B41FA5}">
                          <a16:colId xmlns:a16="http://schemas.microsoft.com/office/drawing/2014/main" val="2022377535"/>
                        </a:ext>
                      </a:extLst>
                    </a:gridCol>
                    <a:gridCol w="2440517">
                      <a:extLst>
                        <a:ext uri="{9D8B030D-6E8A-4147-A177-3AD203B41FA5}">
                          <a16:colId xmlns:a16="http://schemas.microsoft.com/office/drawing/2014/main" val="3246038711"/>
                        </a:ext>
                      </a:extLst>
                    </a:gridCol>
                    <a:gridCol w="2440517">
                      <a:extLst>
                        <a:ext uri="{9D8B030D-6E8A-4147-A177-3AD203B41FA5}">
                          <a16:colId xmlns:a16="http://schemas.microsoft.com/office/drawing/2014/main" val="187706339"/>
                        </a:ext>
                      </a:extLst>
                    </a:gridCol>
                  </a:tblGrid>
                  <a:tr h="396240">
                    <a:tc>
                      <a:txBody>
                        <a:bodyPr/>
                        <a:lstStyle/>
                        <a:p>
                          <a:pPr algn="ctr"/>
                          <a:r>
                            <a:rPr lang="en-US" altLang="zh-TW" sz="2000" b="0" dirty="0" smtClean="0">
                              <a:solidFill>
                                <a:schemeClr val="tx1"/>
                              </a:solidFill>
                            </a:rPr>
                            <a:t>Station</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000" b="0" dirty="0" smtClean="0">
                              <a:solidFill>
                                <a:schemeClr val="tx1"/>
                              </a:solidFill>
                            </a:rPr>
                            <a:t>Detritus</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smtClean="0">
                              <a:solidFill>
                                <a:schemeClr val="tx1"/>
                              </a:solidFill>
                            </a:rPr>
                            <a:t>Bacteria</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err="1" smtClean="0">
                              <a:solidFill>
                                <a:schemeClr val="tx1"/>
                              </a:solidFill>
                            </a:rPr>
                            <a:t>Meiofauna</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err="1" smtClean="0">
                              <a:solidFill>
                                <a:schemeClr val="tx1"/>
                              </a:solidFill>
                            </a:rPr>
                            <a:t>Macrofauna</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3836970"/>
                      </a:ext>
                    </a:extLst>
                  </a:tr>
                  <a:tr h="705978">
                    <a:tc>
                      <a:txBody>
                        <a:bodyPr/>
                        <a:lstStyle/>
                        <a:p>
                          <a:pPr algn="l"/>
                          <a:r>
                            <a:rPr lang="en-US" altLang="zh-TW" sz="2000" b="0" dirty="0" smtClean="0">
                              <a:solidFill>
                                <a:schemeClr val="tx1"/>
                              </a:solidFill>
                            </a:rPr>
                            <a:t>GC1</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1750" t="-60345" r="-301000" b="-101724"/>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41397" t="-60345" r="-200249" b="-101724"/>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42000" t="-60345" r="-100750" b="-101724"/>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41147" t="-60345" r="-499" b="-101724"/>
                          </a:stretch>
                        </a:blipFill>
                      </a:tcPr>
                    </a:tc>
                    <a:extLst>
                      <a:ext uri="{0D108BD9-81ED-4DB2-BD59-A6C34878D82A}">
                        <a16:rowId xmlns:a16="http://schemas.microsoft.com/office/drawing/2014/main" val="2456497944"/>
                      </a:ext>
                    </a:extLst>
                  </a:tr>
                  <a:tr h="705978">
                    <a:tc>
                      <a:txBody>
                        <a:bodyPr/>
                        <a:lstStyle/>
                        <a:p>
                          <a:pPr algn="l"/>
                          <a:r>
                            <a:rPr lang="en-US" altLang="zh-TW" sz="2000" b="0" dirty="0" smtClean="0">
                              <a:solidFill>
                                <a:schemeClr val="tx1"/>
                              </a:solidFill>
                            </a:rPr>
                            <a:t>GS1</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1750" t="-160345" r="-301000" b="-1724"/>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41397" t="-160345" r="-200249" b="-1724"/>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42000" t="-160345" r="-100750" b="-1724"/>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41147" t="-160345" r="-499" b="-1724"/>
                          </a:stretch>
                        </a:blipFill>
                      </a:tcPr>
                    </a:tc>
                    <a:extLst>
                      <a:ext uri="{0D108BD9-81ED-4DB2-BD59-A6C34878D82A}">
                        <a16:rowId xmlns:a16="http://schemas.microsoft.com/office/drawing/2014/main" val="211421836"/>
                      </a:ext>
                    </a:extLst>
                  </a:tr>
                </a:tbl>
              </a:graphicData>
            </a:graphic>
          </p:graphicFrame>
        </mc:Fallback>
      </mc:AlternateContent>
      <p:sp>
        <p:nvSpPr>
          <p:cNvPr id="4" name="文字方塊 3"/>
          <p:cNvSpPr txBox="1"/>
          <p:nvPr/>
        </p:nvSpPr>
        <p:spPr>
          <a:xfrm>
            <a:off x="201880" y="265889"/>
            <a:ext cx="5932009" cy="523220"/>
          </a:xfrm>
          <a:prstGeom prst="rect">
            <a:avLst/>
          </a:prstGeom>
          <a:noFill/>
        </p:spPr>
        <p:txBody>
          <a:bodyPr wrap="none" rtlCol="0">
            <a:spAutoFit/>
          </a:bodyPr>
          <a:lstStyle/>
          <a:p>
            <a:r>
              <a:rPr lang="en-US" altLang="zh-TW" sz="2800" dirty="0" smtClean="0"/>
              <a:t>Summary for o</a:t>
            </a:r>
            <a:r>
              <a:rPr lang="zh-TW" altLang="en-US" sz="2800" dirty="0" smtClean="0"/>
              <a:t>rganic </a:t>
            </a:r>
            <a:r>
              <a:rPr lang="zh-TW" altLang="en-US" sz="2800" dirty="0"/>
              <a:t>carbon calculation</a:t>
            </a:r>
          </a:p>
        </p:txBody>
      </p:sp>
      <p:sp>
        <p:nvSpPr>
          <p:cNvPr id="8" name="矩形 7"/>
          <p:cNvSpPr/>
          <p:nvPr/>
        </p:nvSpPr>
        <p:spPr>
          <a:xfrm>
            <a:off x="9897457" y="847915"/>
            <a:ext cx="1507144" cy="369332"/>
          </a:xfrm>
          <a:prstGeom prst="rect">
            <a:avLst/>
          </a:prstGeom>
        </p:spPr>
        <p:txBody>
          <a:bodyPr wrap="none">
            <a:spAutoFit/>
          </a:bodyPr>
          <a:lstStyle/>
          <a:p>
            <a:r>
              <a:rPr lang="en-US" altLang="zh-TW" dirty="0" smtClean="0"/>
              <a:t>Unit: </a:t>
            </a:r>
            <a:r>
              <a:rPr lang="en-US" altLang="zh-TW" dirty="0" err="1" smtClean="0"/>
              <a:t>mgC</a:t>
            </a:r>
            <a:r>
              <a:rPr lang="en-US" altLang="zh-TW" dirty="0" smtClean="0"/>
              <a:t>/m2</a:t>
            </a:r>
            <a:endParaRPr lang="zh-TW" altLang="en-US" dirty="0"/>
          </a:p>
        </p:txBody>
      </p:sp>
    </p:spTree>
    <p:extLst>
      <p:ext uri="{BB962C8B-B14F-4D97-AF65-F5344CB8AC3E}">
        <p14:creationId xmlns:p14="http://schemas.microsoft.com/office/powerpoint/2010/main" val="8734655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p:nvPr/>
        </p:nvPicPr>
        <p:blipFill rotWithShape="1">
          <a:blip r:embed="rId3">
            <a:extLst>
              <a:ext uri="{28A0092B-C50C-407E-A947-70E740481C1C}">
                <a14:useLocalDpi xmlns:a14="http://schemas.microsoft.com/office/drawing/2010/main" val="0"/>
              </a:ext>
            </a:extLst>
          </a:blip>
          <a:srcRect l="29611" t="34705" r="14944" b="676"/>
          <a:stretch/>
        </p:blipFill>
        <p:spPr>
          <a:xfrm>
            <a:off x="8103234" y="338904"/>
            <a:ext cx="3100916" cy="3138277"/>
          </a:xfrm>
          <a:prstGeom prst="rect">
            <a:avLst/>
          </a:prstGeom>
        </p:spPr>
      </p:pic>
      <p:sp>
        <p:nvSpPr>
          <p:cNvPr id="3" name="文字方塊 2"/>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grpSp>
        <p:nvGrpSpPr>
          <p:cNvPr id="12" name="群組 11"/>
          <p:cNvGrpSpPr/>
          <p:nvPr/>
        </p:nvGrpSpPr>
        <p:grpSpPr>
          <a:xfrm>
            <a:off x="603592" y="1155700"/>
            <a:ext cx="6706065" cy="539496"/>
            <a:chOff x="603592" y="1155700"/>
            <a:chExt cx="6706065" cy="539496"/>
          </a:xfrm>
          <a:solidFill>
            <a:schemeClr val="bg2">
              <a:lumMod val="90000"/>
            </a:schemeClr>
          </a:solidFill>
        </p:grpSpPr>
        <p:sp>
          <p:nvSpPr>
            <p:cNvPr id="5" name="圓角矩形 4"/>
            <p:cNvSpPr/>
            <p:nvPr/>
          </p:nvSpPr>
          <p:spPr>
            <a:xfrm>
              <a:off x="603592" y="1155700"/>
              <a:ext cx="1161288" cy="5394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a:solidFill>
                    <a:schemeClr val="tx1"/>
                  </a:solidFill>
                </a:rPr>
                <a:t>BAC-&gt;DIC</a:t>
              </a:r>
              <a:endParaRPr lang="en-US" altLang="zh-TW" dirty="0">
                <a:solidFill>
                  <a:schemeClr val="tx1"/>
                </a:solidFill>
              </a:endParaRPr>
            </a:p>
          </p:txBody>
        </p:sp>
        <p:sp>
          <p:nvSpPr>
            <p:cNvPr id="6" name="圓角矩形 5"/>
            <p:cNvSpPr/>
            <p:nvPr/>
          </p:nvSpPr>
          <p:spPr>
            <a:xfrm>
              <a:off x="2350384" y="1155700"/>
              <a:ext cx="1161288" cy="5394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MEI-&gt;</a:t>
              </a:r>
              <a:r>
                <a:rPr lang="en-US" altLang="zh-TW" dirty="0">
                  <a:solidFill>
                    <a:schemeClr val="tx1"/>
                  </a:solidFill>
                </a:rPr>
                <a:t>DIC</a:t>
              </a:r>
            </a:p>
          </p:txBody>
        </p:sp>
        <p:sp>
          <p:nvSpPr>
            <p:cNvPr id="7" name="圓角矩形 6"/>
            <p:cNvSpPr/>
            <p:nvPr/>
          </p:nvSpPr>
          <p:spPr>
            <a:xfrm>
              <a:off x="4051734" y="1155700"/>
              <a:ext cx="1212684" cy="5394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MAC-&gt;</a:t>
              </a:r>
              <a:r>
                <a:rPr lang="en-US" altLang="zh-TW" dirty="0">
                  <a:solidFill>
                    <a:schemeClr val="tx1"/>
                  </a:solidFill>
                </a:rPr>
                <a:t>DIC</a:t>
              </a:r>
            </a:p>
          </p:txBody>
        </p:sp>
        <p:sp>
          <p:nvSpPr>
            <p:cNvPr id="8" name="加號 7"/>
            <p:cNvSpPr/>
            <p:nvPr/>
          </p:nvSpPr>
          <p:spPr>
            <a:xfrm>
              <a:off x="1825199" y="1201420"/>
              <a:ext cx="448056" cy="448056"/>
            </a:xfrm>
            <a:prstGeom prst="mathPl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9" name="加號 8"/>
            <p:cNvSpPr/>
            <p:nvPr/>
          </p:nvSpPr>
          <p:spPr>
            <a:xfrm>
              <a:off x="3584034" y="1195832"/>
              <a:ext cx="448056" cy="448056"/>
            </a:xfrm>
            <a:prstGeom prst="mathPlu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0" name="等於 9"/>
            <p:cNvSpPr/>
            <p:nvPr/>
          </p:nvSpPr>
          <p:spPr>
            <a:xfrm>
              <a:off x="5347445" y="1195832"/>
              <a:ext cx="457200" cy="457200"/>
            </a:xfrm>
            <a:prstGeom prst="mathEqual">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1" name="圓角矩形 10"/>
            <p:cNvSpPr/>
            <p:nvPr/>
          </p:nvSpPr>
          <p:spPr>
            <a:xfrm>
              <a:off x="5968855" y="1155700"/>
              <a:ext cx="1340802" cy="5394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SCOC</a:t>
              </a:r>
              <a:r>
                <a:rPr lang="zh-TW" altLang="en-US" dirty="0" smtClean="0">
                  <a:solidFill>
                    <a:schemeClr val="tx1"/>
                  </a:solidFill>
                </a:rPr>
                <a:t> </a:t>
              </a:r>
              <a:r>
                <a:rPr lang="en-US" altLang="zh-TW" dirty="0" smtClean="0">
                  <a:solidFill>
                    <a:schemeClr val="tx1"/>
                  </a:solidFill>
                </a:rPr>
                <a:t>(TOU)</a:t>
              </a:r>
              <a:endParaRPr lang="en-US" altLang="zh-TW" dirty="0">
                <a:solidFill>
                  <a:schemeClr val="tx1"/>
                </a:solidFill>
              </a:endParaRPr>
            </a:p>
          </p:txBody>
        </p:sp>
      </p:grpSp>
      <p:grpSp>
        <p:nvGrpSpPr>
          <p:cNvPr id="16" name="群組 15"/>
          <p:cNvGrpSpPr/>
          <p:nvPr/>
        </p:nvGrpSpPr>
        <p:grpSpPr>
          <a:xfrm>
            <a:off x="603592" y="1695196"/>
            <a:ext cx="1161288" cy="996696"/>
            <a:chOff x="603592" y="1695196"/>
            <a:chExt cx="1161288" cy="996696"/>
          </a:xfrm>
        </p:grpSpPr>
        <p:sp>
          <p:nvSpPr>
            <p:cNvPr id="14" name="等於 13"/>
            <p:cNvSpPr/>
            <p:nvPr/>
          </p:nvSpPr>
          <p:spPr>
            <a:xfrm rot="5400000">
              <a:off x="955636" y="1695196"/>
              <a:ext cx="457200" cy="457200"/>
            </a:xfrm>
            <a:prstGeom prst="mathEqual">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5" name="圓角矩形 14"/>
            <p:cNvSpPr/>
            <p:nvPr/>
          </p:nvSpPr>
          <p:spPr>
            <a:xfrm>
              <a:off x="603592" y="2152396"/>
              <a:ext cx="1161288"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DOU</a:t>
              </a:r>
              <a:endParaRPr lang="en-US" altLang="zh-TW" dirty="0">
                <a:solidFill>
                  <a:schemeClr val="tx1"/>
                </a:solidFill>
              </a:endParaRPr>
            </a:p>
          </p:txBody>
        </p:sp>
      </p:grpSp>
      <p:sp>
        <p:nvSpPr>
          <p:cNvPr id="20" name="矩形 19"/>
          <p:cNvSpPr/>
          <p:nvPr/>
        </p:nvSpPr>
        <p:spPr>
          <a:xfrm>
            <a:off x="5055234" y="3244334"/>
            <a:ext cx="184731" cy="369332"/>
          </a:xfrm>
          <a:prstGeom prst="rect">
            <a:avLst/>
          </a:prstGeom>
        </p:spPr>
        <p:txBody>
          <a:bodyPr wrap="none">
            <a:spAutoFit/>
          </a:bodyPr>
          <a:lstStyle/>
          <a:p>
            <a:endParaRPr lang="zh-TW" altLang="en-US" dirty="0"/>
          </a:p>
        </p:txBody>
      </p:sp>
      <p:sp>
        <p:nvSpPr>
          <p:cNvPr id="21" name="矩形 20"/>
          <p:cNvSpPr/>
          <p:nvPr/>
        </p:nvSpPr>
        <p:spPr>
          <a:xfrm>
            <a:off x="3205200" y="2935654"/>
            <a:ext cx="184731" cy="369332"/>
          </a:xfrm>
          <a:prstGeom prst="rect">
            <a:avLst/>
          </a:prstGeom>
        </p:spPr>
        <p:txBody>
          <a:bodyPr wrap="none">
            <a:spAutoFit/>
          </a:bodyPr>
          <a:lstStyle/>
          <a:p>
            <a:endParaRPr lang="zh-TW" altLang="en-US" dirty="0"/>
          </a:p>
        </p:txBody>
      </p:sp>
      <p:sp>
        <p:nvSpPr>
          <p:cNvPr id="22" name="向右箭號 21"/>
          <p:cNvSpPr/>
          <p:nvPr/>
        </p:nvSpPr>
        <p:spPr>
          <a:xfrm rot="5400000">
            <a:off x="3594824" y="1959483"/>
            <a:ext cx="488706" cy="38582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左大括弧 22"/>
          <p:cNvSpPr/>
          <p:nvPr/>
        </p:nvSpPr>
        <p:spPr>
          <a:xfrm rot="16200000">
            <a:off x="3663709" y="1126619"/>
            <a:ext cx="288706" cy="1598246"/>
          </a:xfrm>
          <a:prstGeom prst="leftBrace">
            <a:avLst>
              <a:gd name="adj1" fmla="val 59031"/>
              <a:gd name="adj2" fmla="val 50795"/>
            </a:avLst>
          </a:prstGeom>
          <a:noFill/>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4" name="圓角矩形 23"/>
          <p:cNvSpPr/>
          <p:nvPr/>
        </p:nvSpPr>
        <p:spPr>
          <a:xfrm>
            <a:off x="3258533" y="2459904"/>
            <a:ext cx="1161288"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BMU</a:t>
            </a:r>
            <a:endParaRPr lang="en-US" altLang="zh-TW" dirty="0">
              <a:solidFill>
                <a:schemeClr val="tx1"/>
              </a:solidFill>
            </a:endParaRPr>
          </a:p>
        </p:txBody>
      </p:sp>
      <p:grpSp>
        <p:nvGrpSpPr>
          <p:cNvPr id="17" name="群組 16"/>
          <p:cNvGrpSpPr/>
          <p:nvPr/>
        </p:nvGrpSpPr>
        <p:grpSpPr>
          <a:xfrm>
            <a:off x="6867940" y="3286698"/>
            <a:ext cx="5324060" cy="3306126"/>
            <a:chOff x="179980" y="3025340"/>
            <a:chExt cx="5324060" cy="3306126"/>
          </a:xfrm>
        </p:grpSpPr>
        <p:pic>
          <p:nvPicPr>
            <p:cNvPr id="25" name="圖片 24"/>
            <p:cNvPicPr>
              <a:picLocks noChangeAspect="1"/>
            </p:cNvPicPr>
            <p:nvPr/>
          </p:nvPicPr>
          <p:blipFill rotWithShape="1">
            <a:blip r:embed="rId4"/>
            <a:srcRect l="4722" t="38395" r="49583" b="25248"/>
            <a:stretch/>
          </p:blipFill>
          <p:spPr>
            <a:xfrm>
              <a:off x="179980" y="3948670"/>
              <a:ext cx="5324060" cy="2382796"/>
            </a:xfrm>
            <a:prstGeom prst="rect">
              <a:avLst/>
            </a:prstGeom>
          </p:spPr>
        </p:pic>
        <p:sp>
          <p:nvSpPr>
            <p:cNvPr id="26" name="矩形 25"/>
            <p:cNvSpPr/>
            <p:nvPr/>
          </p:nvSpPr>
          <p:spPr>
            <a:xfrm>
              <a:off x="179980" y="3025340"/>
              <a:ext cx="4872607" cy="923330"/>
            </a:xfrm>
            <a:prstGeom prst="rect">
              <a:avLst/>
            </a:prstGeom>
          </p:spPr>
          <p:txBody>
            <a:bodyPr wrap="square">
              <a:spAutoFit/>
            </a:bodyPr>
            <a:lstStyle/>
            <a:p>
              <a:r>
                <a:rPr lang="en-US" altLang="zh-TW" dirty="0" smtClean="0"/>
                <a:t>Comparison</a:t>
              </a:r>
              <a:r>
                <a:rPr lang="zh-TW" altLang="en-US" dirty="0"/>
                <a:t> </a:t>
              </a:r>
              <a:r>
                <a:rPr lang="en-US" altLang="zh-TW" dirty="0" smtClean="0"/>
                <a:t>(Rowe </a:t>
              </a:r>
              <a:r>
                <a:rPr lang="en-US" altLang="zh-TW" dirty="0"/>
                <a:t>et al. 2008)</a:t>
              </a:r>
            </a:p>
            <a:p>
              <a:pPr marL="285750" indent="-285750">
                <a:buFont typeface="Arial" panose="020B0604020202020204" pitchFamily="34" charset="0"/>
                <a:buChar char="•"/>
              </a:pPr>
              <a:r>
                <a:rPr lang="en-US" altLang="zh-TW" dirty="0" smtClean="0"/>
                <a:t>MT1</a:t>
              </a:r>
              <a:r>
                <a:rPr lang="en-US" altLang="zh-TW" dirty="0"/>
                <a:t>: </a:t>
              </a:r>
              <a:r>
                <a:rPr lang="en-US" altLang="zh-TW" dirty="0" smtClean="0"/>
                <a:t>36.5 mg C/m2/d</a:t>
              </a:r>
              <a:endParaRPr lang="en-US" altLang="zh-TW" sz="1400" dirty="0"/>
            </a:p>
            <a:p>
              <a:pPr marL="285750" indent="-285750">
                <a:buFont typeface="Arial" panose="020B0604020202020204" pitchFamily="34" charset="0"/>
                <a:buChar char="•"/>
              </a:pPr>
              <a:r>
                <a:rPr lang="en-US" altLang="zh-TW" dirty="0" smtClean="0"/>
                <a:t>MT3: 36.3 </a:t>
              </a:r>
              <a:r>
                <a:rPr lang="en-US" altLang="zh-TW" dirty="0"/>
                <a:t>mg </a:t>
              </a:r>
              <a:r>
                <a:rPr lang="en-US" altLang="zh-TW" dirty="0" smtClean="0"/>
                <a:t>C/m2/d</a:t>
              </a:r>
              <a:endParaRPr lang="en-US" altLang="zh-TW" dirty="0"/>
            </a:p>
          </p:txBody>
        </p:sp>
      </p:grpSp>
      <p:sp>
        <p:nvSpPr>
          <p:cNvPr id="13" name="矩形 12"/>
          <p:cNvSpPr/>
          <p:nvPr/>
        </p:nvSpPr>
        <p:spPr>
          <a:xfrm>
            <a:off x="137160" y="3557452"/>
            <a:ext cx="6629399" cy="3226314"/>
          </a:xfrm>
          <a:prstGeom prst="rect">
            <a:avLst/>
          </a:prstGeom>
        </p:spPr>
        <p:txBody>
          <a:bodyPr wrap="square">
            <a:spAutoFit/>
          </a:bodyPr>
          <a:lstStyle/>
          <a:p>
            <a:pPr marL="285750" indent="-285750">
              <a:buFont typeface="Arial" panose="020B0604020202020204" pitchFamily="34" charset="0"/>
              <a:buChar char="•"/>
            </a:pPr>
            <a:r>
              <a:rPr lang="en-US" altLang="zh-TW" sz="2000" dirty="0" smtClean="0"/>
              <a:t>TOU:</a:t>
            </a:r>
          </a:p>
          <a:p>
            <a:pPr lvl="1"/>
            <a:r>
              <a:rPr lang="en-US" altLang="zh-TW" sz="2000" dirty="0" smtClean="0"/>
              <a:t>benthos</a:t>
            </a:r>
            <a:r>
              <a:rPr lang="en-US" altLang="zh-TW" sz="2000" dirty="0"/>
              <a:t>' respiration and the benthos-mediated oxygen utilization through their </a:t>
            </a:r>
            <a:r>
              <a:rPr lang="en-US" altLang="zh-TW" sz="2000" dirty="0" smtClean="0"/>
              <a:t>activities</a:t>
            </a:r>
          </a:p>
          <a:p>
            <a:pPr marL="285750" indent="-285750">
              <a:buFont typeface="Arial" panose="020B0604020202020204" pitchFamily="34" charset="0"/>
              <a:buChar char="•"/>
            </a:pPr>
            <a:r>
              <a:rPr lang="en-US" altLang="zh-TW" sz="2000" dirty="0" smtClean="0"/>
              <a:t>DOU:</a:t>
            </a:r>
          </a:p>
          <a:p>
            <a:pPr lvl="1"/>
            <a:r>
              <a:rPr lang="en-US" altLang="zh-TW" sz="2000" dirty="0" smtClean="0"/>
              <a:t>mainly </a:t>
            </a:r>
            <a:r>
              <a:rPr lang="en-US" altLang="zh-TW" sz="2000" dirty="0"/>
              <a:t>contributed by aerobic respiration of microorganisms through slow diffusion of oxygen </a:t>
            </a:r>
            <a:r>
              <a:rPr lang="en-US" altLang="zh-TW" sz="2000" dirty="0" smtClean="0"/>
              <a:t>molecules</a:t>
            </a:r>
            <a:endParaRPr lang="en-US" altLang="zh-TW" sz="2000" dirty="0"/>
          </a:p>
          <a:p>
            <a:pPr marL="285750" indent="-285750">
              <a:buFont typeface="Arial" panose="020B0604020202020204" pitchFamily="34" charset="0"/>
              <a:buChar char="•"/>
            </a:pPr>
            <a:r>
              <a:rPr lang="en-US" altLang="zh-TW" sz="2000" dirty="0" smtClean="0"/>
              <a:t>BMU:</a:t>
            </a:r>
          </a:p>
          <a:p>
            <a:pPr lvl="1"/>
            <a:r>
              <a:rPr lang="en-US" altLang="zh-TW" sz="2000" dirty="0" smtClean="0"/>
              <a:t>benthos-mediated </a:t>
            </a:r>
            <a:r>
              <a:rPr lang="en-US" altLang="zh-TW" sz="2000" dirty="0"/>
              <a:t>oxygen </a:t>
            </a:r>
            <a:r>
              <a:rPr lang="en-US" altLang="zh-TW" sz="2000" dirty="0" smtClean="0"/>
              <a:t>utilization, </a:t>
            </a:r>
            <a:r>
              <a:rPr lang="en-US" altLang="zh-TW" sz="2000" dirty="0"/>
              <a:t>characterizing benthos' contribution to sediment oxygen dynamics</a:t>
            </a:r>
            <a:endParaRPr lang="zh-TW" altLang="zh-TW" sz="2000" dirty="0"/>
          </a:p>
        </p:txBody>
      </p:sp>
    </p:spTree>
    <p:extLst>
      <p:ext uri="{BB962C8B-B14F-4D97-AF65-F5344CB8AC3E}">
        <p14:creationId xmlns:p14="http://schemas.microsoft.com/office/powerpoint/2010/main" val="17192464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p:cNvPicPr>
            <a:picLocks noChangeAspect="1"/>
          </p:cNvPicPr>
          <p:nvPr/>
        </p:nvPicPr>
        <p:blipFill rotWithShape="1">
          <a:blip r:embed="rId3"/>
          <a:srcRect l="55693" t="38888" r="1528" b="2593"/>
          <a:stretch/>
        </p:blipFill>
        <p:spPr>
          <a:xfrm>
            <a:off x="6365863" y="2373149"/>
            <a:ext cx="5826138" cy="4483100"/>
          </a:xfrm>
          <a:prstGeom prst="rect">
            <a:avLst/>
          </a:prstGeom>
        </p:spPr>
      </p:pic>
      <p:pic>
        <p:nvPicPr>
          <p:cNvPr id="10" name="圖片 9"/>
          <p:cNvPicPr>
            <a:picLocks noChangeAspect="1"/>
          </p:cNvPicPr>
          <p:nvPr/>
        </p:nvPicPr>
        <p:blipFill rotWithShape="1">
          <a:blip r:embed="rId4"/>
          <a:srcRect l="55764" t="39011" r="1666" b="1729"/>
          <a:stretch/>
        </p:blipFill>
        <p:spPr>
          <a:xfrm>
            <a:off x="352762" y="2613784"/>
            <a:ext cx="5417981" cy="4242465"/>
          </a:xfrm>
          <a:prstGeom prst="rect">
            <a:avLst/>
          </a:prstGeom>
        </p:spPr>
      </p:pic>
      <p:sp>
        <p:nvSpPr>
          <p:cNvPr id="2" name="圓角矩形 1"/>
          <p:cNvSpPr/>
          <p:nvPr/>
        </p:nvSpPr>
        <p:spPr>
          <a:xfrm>
            <a:off x="445879" y="1055116"/>
            <a:ext cx="1340802"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SCOC</a:t>
            </a:r>
            <a:r>
              <a:rPr lang="zh-TW" altLang="en-US" dirty="0" smtClean="0">
                <a:solidFill>
                  <a:schemeClr val="tx1"/>
                </a:solidFill>
              </a:rPr>
              <a:t> </a:t>
            </a:r>
            <a:r>
              <a:rPr lang="en-US" altLang="zh-TW" dirty="0" smtClean="0">
                <a:solidFill>
                  <a:schemeClr val="tx1"/>
                </a:solidFill>
              </a:rPr>
              <a:t>(TOU)</a:t>
            </a:r>
            <a:endParaRPr lang="en-US" altLang="zh-TW" dirty="0">
              <a:solidFill>
                <a:schemeClr val="tx1"/>
              </a:solidFill>
            </a:endParaRPr>
          </a:p>
        </p:txBody>
      </p:sp>
      <p:sp>
        <p:nvSpPr>
          <p:cNvPr id="3" name="文字方塊 2"/>
          <p:cNvSpPr txBox="1"/>
          <p:nvPr/>
        </p:nvSpPr>
        <p:spPr>
          <a:xfrm>
            <a:off x="1786680" y="265889"/>
            <a:ext cx="10155383" cy="1754326"/>
          </a:xfrm>
          <a:prstGeom prst="rect">
            <a:avLst/>
          </a:prstGeom>
          <a:noFill/>
        </p:spPr>
        <p:txBody>
          <a:bodyPr wrap="square" rtlCol="0">
            <a:spAutoFit/>
          </a:bodyPr>
          <a:lstStyle/>
          <a:p>
            <a:r>
              <a:rPr lang="en-US" altLang="zh-TW" dirty="0" smtClean="0"/>
              <a:t>Data collected from ship-board </a:t>
            </a:r>
            <a:r>
              <a:rPr lang="en-US" altLang="zh-TW" dirty="0"/>
              <a:t>incubation: </a:t>
            </a:r>
            <a:endParaRPr lang="en-US" altLang="zh-TW" dirty="0" smtClean="0"/>
          </a:p>
          <a:p>
            <a:pPr lvl="1"/>
            <a:r>
              <a:rPr lang="en-US" altLang="zh-TW" dirty="0" smtClean="0"/>
              <a:t>DO</a:t>
            </a:r>
            <a:r>
              <a:rPr lang="zh-TW" altLang="en-US" dirty="0" smtClean="0"/>
              <a:t> </a:t>
            </a:r>
            <a:r>
              <a:rPr lang="en-US" altLang="zh-TW" dirty="0" smtClean="0"/>
              <a:t>measured </a:t>
            </a:r>
            <a:r>
              <a:rPr lang="en-US" altLang="zh-TW" dirty="0"/>
              <a:t>until the concentrations decreased by 15% of the initial </a:t>
            </a:r>
            <a:r>
              <a:rPr lang="en-US" altLang="zh-TW" dirty="0" smtClean="0"/>
              <a:t>concentration</a:t>
            </a:r>
          </a:p>
          <a:p>
            <a:pPr lvl="1"/>
            <a:r>
              <a:rPr lang="en-US" altLang="zh-TW" dirty="0" smtClean="0"/>
              <a:t>The </a:t>
            </a:r>
            <a:r>
              <a:rPr lang="en-US" altLang="zh-TW" dirty="0"/>
              <a:t>fluxes of </a:t>
            </a:r>
            <a:r>
              <a:rPr lang="en-US" altLang="zh-TW" dirty="0" smtClean="0"/>
              <a:t>oxygen unit:</a:t>
            </a:r>
            <a:r>
              <a:rPr lang="zh-TW" altLang="en-US" dirty="0" smtClean="0"/>
              <a:t> </a:t>
            </a:r>
            <a:r>
              <a:rPr lang="en-US" altLang="zh-TW" dirty="0"/>
              <a:t>(</a:t>
            </a:r>
            <a:r>
              <a:rPr lang="zh-TW" altLang="en-US" dirty="0" smtClean="0"/>
              <a:t>mmol</a:t>
            </a:r>
            <a:r>
              <a:rPr lang="en-US" altLang="zh-TW" dirty="0" smtClean="0"/>
              <a:t>/</a:t>
            </a:r>
            <a:r>
              <a:rPr lang="zh-TW" altLang="en-US" dirty="0" smtClean="0"/>
              <a:t>m2</a:t>
            </a:r>
            <a:r>
              <a:rPr lang="en-US" altLang="zh-TW" dirty="0" smtClean="0"/>
              <a:t>/</a:t>
            </a:r>
            <a:r>
              <a:rPr lang="zh-TW" altLang="en-US" dirty="0" smtClean="0"/>
              <a:t>day</a:t>
            </a:r>
            <a:r>
              <a:rPr lang="en-US" altLang="zh-TW" dirty="0" smtClean="0"/>
              <a:t>) (Change </a:t>
            </a:r>
            <a:r>
              <a:rPr lang="en-US" altLang="zh-TW" dirty="0"/>
              <a:t>in concentration x Volume of overlying </a:t>
            </a:r>
            <a:r>
              <a:rPr lang="en-US" altLang="zh-TW" dirty="0" smtClean="0"/>
              <a:t>water) </a:t>
            </a:r>
            <a:r>
              <a:rPr lang="en-US" altLang="zh-TW" dirty="0"/>
              <a:t>/ </a:t>
            </a:r>
            <a:r>
              <a:rPr lang="en-US" altLang="zh-TW" dirty="0" smtClean="0"/>
              <a:t>(Core </a:t>
            </a:r>
            <a:r>
              <a:rPr lang="en-US" altLang="zh-TW" dirty="0"/>
              <a:t>area x Time</a:t>
            </a:r>
            <a:r>
              <a:rPr lang="en-US" altLang="zh-TW" dirty="0" smtClean="0"/>
              <a:t>])</a:t>
            </a:r>
          </a:p>
          <a:p>
            <a:pPr marL="1200150" lvl="2" indent="-285750">
              <a:buFont typeface="Arial" panose="020B0604020202020204" pitchFamily="34" charset="0"/>
              <a:buChar char="•"/>
            </a:pPr>
            <a:r>
              <a:rPr lang="en-US" altLang="zh-TW" dirty="0"/>
              <a:t>mmolO2 -&gt; mgO2:  33.191 mgO2/mmolO2 </a:t>
            </a:r>
          </a:p>
          <a:p>
            <a:pPr marL="1200150" lvl="2" indent="-285750">
              <a:buFont typeface="Arial" panose="020B0604020202020204" pitchFamily="34" charset="0"/>
              <a:buChar char="•"/>
            </a:pPr>
            <a:r>
              <a:rPr lang="en-US" altLang="zh-TW" dirty="0"/>
              <a:t>mgO2 -&gt; </a:t>
            </a:r>
            <a:r>
              <a:rPr lang="en-US" altLang="zh-TW" dirty="0" err="1"/>
              <a:t>mgC</a:t>
            </a:r>
            <a:r>
              <a:rPr lang="en-US" altLang="zh-TW" dirty="0"/>
              <a:t>:  0.309 </a:t>
            </a:r>
            <a:r>
              <a:rPr lang="en-US" altLang="zh-TW" dirty="0" err="1"/>
              <a:t>mgC</a:t>
            </a:r>
            <a:r>
              <a:rPr lang="en-US" altLang="zh-TW" dirty="0"/>
              <a:t>/mgO2 </a:t>
            </a:r>
            <a:r>
              <a:rPr lang="en-US" altLang="zh-TW" dirty="0" smtClean="0"/>
              <a:t> </a:t>
            </a:r>
            <a:endParaRPr lang="zh-TW" altLang="en-US" dirty="0"/>
          </a:p>
        </p:txBody>
      </p:sp>
      <p:sp>
        <p:nvSpPr>
          <p:cNvPr id="5" name="文字方塊 4"/>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sp>
        <p:nvSpPr>
          <p:cNvPr id="7" name="文字方塊 6"/>
          <p:cNvSpPr txBox="1"/>
          <p:nvPr/>
        </p:nvSpPr>
        <p:spPr>
          <a:xfrm>
            <a:off x="3093436" y="2613784"/>
            <a:ext cx="2804444" cy="923330"/>
          </a:xfrm>
          <a:prstGeom prst="rect">
            <a:avLst/>
          </a:prstGeom>
          <a:noFill/>
        </p:spPr>
        <p:txBody>
          <a:bodyPr wrap="square" rtlCol="0">
            <a:spAutoFit/>
          </a:bodyPr>
          <a:lstStyle/>
          <a:p>
            <a:r>
              <a:rPr lang="en-US" altLang="zh-TW" dirty="0" smtClean="0"/>
              <a:t>*Remove GS1 of OR1_1114</a:t>
            </a:r>
            <a:r>
              <a:rPr lang="zh-TW" altLang="en-US" dirty="0" smtClean="0"/>
              <a:t> </a:t>
            </a:r>
            <a:r>
              <a:rPr lang="en-US" altLang="zh-TW" dirty="0" smtClean="0"/>
              <a:t>&amp; OR1_1126 outlier (1 core only and outlier)</a:t>
            </a:r>
            <a:endParaRPr lang="zh-TW" altLang="en-US" dirty="0"/>
          </a:p>
        </p:txBody>
      </p:sp>
      <p:sp>
        <p:nvSpPr>
          <p:cNvPr id="8" name="向右箭號 7"/>
          <p:cNvSpPr/>
          <p:nvPr/>
        </p:nvSpPr>
        <p:spPr>
          <a:xfrm>
            <a:off x="4849529" y="6501548"/>
            <a:ext cx="1098990" cy="463131"/>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9260946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p:cNvPicPr>
            <a:picLocks noChangeAspect="1"/>
          </p:cNvPicPr>
          <p:nvPr/>
        </p:nvPicPr>
        <p:blipFill rotWithShape="1">
          <a:blip r:embed="rId3"/>
          <a:srcRect l="1250" t="4814" r="1111" b="123"/>
          <a:stretch/>
        </p:blipFill>
        <p:spPr>
          <a:xfrm>
            <a:off x="5429298" y="2859024"/>
            <a:ext cx="6644080" cy="3638650"/>
          </a:xfrm>
          <a:prstGeom prst="rect">
            <a:avLst/>
          </a:prstGeom>
        </p:spPr>
      </p:pic>
      <p:sp>
        <p:nvSpPr>
          <p:cNvPr id="2" name="圓角矩形 1"/>
          <p:cNvSpPr/>
          <p:nvPr/>
        </p:nvSpPr>
        <p:spPr>
          <a:xfrm>
            <a:off x="445879" y="1055116"/>
            <a:ext cx="1340802"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DOU</a:t>
            </a:r>
            <a:endParaRPr lang="en-US" altLang="zh-TW" dirty="0">
              <a:solidFill>
                <a:schemeClr val="tx1"/>
              </a:solidFill>
            </a:endParaRPr>
          </a:p>
        </p:txBody>
      </p:sp>
      <p:sp>
        <p:nvSpPr>
          <p:cNvPr id="3" name="文字方塊 2"/>
          <p:cNvSpPr txBox="1"/>
          <p:nvPr/>
        </p:nvSpPr>
        <p:spPr>
          <a:xfrm>
            <a:off x="1899457" y="678533"/>
            <a:ext cx="9685991" cy="646331"/>
          </a:xfrm>
          <a:prstGeom prst="rect">
            <a:avLst/>
          </a:prstGeom>
          <a:noFill/>
        </p:spPr>
        <p:txBody>
          <a:bodyPr wrap="square" rtlCol="0">
            <a:spAutoFit/>
          </a:bodyPr>
          <a:lstStyle/>
          <a:p>
            <a:r>
              <a:rPr lang="en-US" altLang="zh-TW" dirty="0"/>
              <a:t>After the shipboard </a:t>
            </a:r>
            <a:r>
              <a:rPr lang="en-US" altLang="zh-TW" dirty="0" smtClean="0"/>
              <a:t>incubation</a:t>
            </a:r>
          </a:p>
          <a:p>
            <a:pPr marL="285750" indent="-285750">
              <a:buFont typeface="Arial" panose="020B0604020202020204" pitchFamily="34" charset="0"/>
              <a:buChar char="•"/>
            </a:pPr>
            <a:r>
              <a:rPr lang="en-US" altLang="zh-TW" dirty="0" err="1" smtClean="0"/>
              <a:t>Unisense</a:t>
            </a:r>
            <a:r>
              <a:rPr lang="en-US" altLang="zh-TW" dirty="0"/>
              <a:t>® Field </a:t>
            </a:r>
            <a:r>
              <a:rPr lang="en-US" altLang="zh-TW" dirty="0" err="1"/>
              <a:t>Microprofiling</a:t>
            </a:r>
            <a:r>
              <a:rPr lang="en-US" altLang="zh-TW" dirty="0"/>
              <a:t> </a:t>
            </a:r>
            <a:r>
              <a:rPr lang="en-US" altLang="zh-TW" dirty="0" smtClean="0"/>
              <a:t>System measure</a:t>
            </a:r>
            <a:r>
              <a:rPr lang="en-US" altLang="zh-TW" b="1" dirty="0"/>
              <a:t> </a:t>
            </a:r>
            <a:r>
              <a:rPr lang="en-US" altLang="zh-TW" dirty="0" smtClean="0"/>
              <a:t>the </a:t>
            </a:r>
            <a:r>
              <a:rPr lang="en-US" altLang="zh-TW" dirty="0"/>
              <a:t>sediment oxygen profile </a:t>
            </a:r>
            <a:r>
              <a:rPr lang="en-US" altLang="zh-TW" dirty="0" smtClean="0"/>
              <a:t>concentrations</a:t>
            </a:r>
            <a:endParaRPr lang="zh-TW" altLang="zh-TW" dirty="0"/>
          </a:p>
        </p:txBody>
      </p:sp>
      <p:sp>
        <p:nvSpPr>
          <p:cNvPr id="4" name="文字方塊 3"/>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pic>
        <p:nvPicPr>
          <p:cNvPr id="5" name="圖片 4"/>
          <p:cNvPicPr>
            <a:picLocks noChangeAspect="1"/>
          </p:cNvPicPr>
          <p:nvPr/>
        </p:nvPicPr>
        <p:blipFill rotWithShape="1">
          <a:blip r:embed="rId4"/>
          <a:srcRect l="42946" t="37133" r="2112" b="1989"/>
          <a:stretch/>
        </p:blipFill>
        <p:spPr>
          <a:xfrm>
            <a:off x="117214" y="3212170"/>
            <a:ext cx="5149053" cy="3209304"/>
          </a:xfrm>
          <a:prstGeom prst="rect">
            <a:avLst/>
          </a:prstGeom>
        </p:spPr>
      </p:pic>
      <p:sp>
        <p:nvSpPr>
          <p:cNvPr id="6" name="向右箭號 5"/>
          <p:cNvSpPr/>
          <p:nvPr/>
        </p:nvSpPr>
        <p:spPr>
          <a:xfrm>
            <a:off x="4541950" y="6034543"/>
            <a:ext cx="1098990" cy="463131"/>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1713617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p:cNvSpPr/>
          <p:nvPr/>
        </p:nvSpPr>
        <p:spPr>
          <a:xfrm>
            <a:off x="445879" y="1055116"/>
            <a:ext cx="1340802"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BMU</a:t>
            </a:r>
            <a:endParaRPr lang="en-US" altLang="zh-TW" dirty="0">
              <a:solidFill>
                <a:schemeClr val="tx1"/>
              </a:solidFill>
            </a:endParaRPr>
          </a:p>
        </p:txBody>
      </p:sp>
      <p:sp>
        <p:nvSpPr>
          <p:cNvPr id="3" name="文字方塊 2"/>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pic>
        <p:nvPicPr>
          <p:cNvPr id="8" name="圖片 7"/>
          <p:cNvPicPr>
            <a:picLocks noChangeAspect="1"/>
          </p:cNvPicPr>
          <p:nvPr/>
        </p:nvPicPr>
        <p:blipFill rotWithShape="1">
          <a:blip r:embed="rId3"/>
          <a:srcRect l="905" t="5185" r="1529" b="527"/>
          <a:stretch/>
        </p:blipFill>
        <p:spPr>
          <a:xfrm>
            <a:off x="1786681" y="1860619"/>
            <a:ext cx="8414570" cy="4574048"/>
          </a:xfrm>
          <a:prstGeom prst="rect">
            <a:avLst/>
          </a:prstGeom>
        </p:spPr>
      </p:pic>
    </p:spTree>
    <p:extLst>
      <p:ext uri="{BB962C8B-B14F-4D97-AF65-F5344CB8AC3E}">
        <p14:creationId xmlns:p14="http://schemas.microsoft.com/office/powerpoint/2010/main" val="15086270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sp>
        <p:nvSpPr>
          <p:cNvPr id="4" name="圓角矩形 3"/>
          <p:cNvSpPr/>
          <p:nvPr/>
        </p:nvSpPr>
        <p:spPr>
          <a:xfrm>
            <a:off x="1233279" y="249613"/>
            <a:ext cx="1340802"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Summary</a:t>
            </a:r>
            <a:endParaRPr lang="en-US" altLang="zh-TW" dirty="0">
              <a:solidFill>
                <a:schemeClr val="tx1"/>
              </a:solidFill>
            </a:endParaRPr>
          </a:p>
        </p:txBody>
      </p:sp>
      <p:pic>
        <p:nvPicPr>
          <p:cNvPr id="5" name="圖片 4"/>
          <p:cNvPicPr>
            <a:picLocks noChangeAspect="1"/>
          </p:cNvPicPr>
          <p:nvPr/>
        </p:nvPicPr>
        <p:blipFill rotWithShape="1">
          <a:blip r:embed="rId3"/>
          <a:srcRect l="764" t="4938" r="1388" b="247"/>
          <a:stretch/>
        </p:blipFill>
        <p:spPr>
          <a:xfrm>
            <a:off x="3539066" y="249613"/>
            <a:ext cx="8356601" cy="4554911"/>
          </a:xfrm>
          <a:prstGeom prst="rect">
            <a:avLst/>
          </a:prstGeom>
        </p:spPr>
      </p:pic>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extLst>
                  <p:ext uri="{D42A27DB-BD31-4B8C-83A1-F6EECF244321}">
                    <p14:modId xmlns:p14="http://schemas.microsoft.com/office/powerpoint/2010/main" val="3616292869"/>
                  </p:ext>
                </p:extLst>
              </p:nvPr>
            </p:nvGraphicFramePr>
            <p:xfrm>
              <a:off x="815258" y="4939990"/>
              <a:ext cx="10538541" cy="1808196"/>
            </p:xfrm>
            <a:graphic>
              <a:graphicData uri="http://schemas.openxmlformats.org/drawingml/2006/table">
                <a:tbl>
                  <a:tblPr firstRow="1" bandRow="1">
                    <a:tableStyleId>{073A0DAA-6AF3-43AB-8588-CEC1D06C72B9}</a:tableStyleId>
                  </a:tblPr>
                  <a:tblGrid>
                    <a:gridCol w="1276269">
                      <a:extLst>
                        <a:ext uri="{9D8B030D-6E8A-4147-A177-3AD203B41FA5}">
                          <a16:colId xmlns:a16="http://schemas.microsoft.com/office/drawing/2014/main" val="349040743"/>
                        </a:ext>
                      </a:extLst>
                    </a:gridCol>
                    <a:gridCol w="3087424">
                      <a:extLst>
                        <a:ext uri="{9D8B030D-6E8A-4147-A177-3AD203B41FA5}">
                          <a16:colId xmlns:a16="http://schemas.microsoft.com/office/drawing/2014/main" val="2956442999"/>
                        </a:ext>
                      </a:extLst>
                    </a:gridCol>
                    <a:gridCol w="3087424">
                      <a:extLst>
                        <a:ext uri="{9D8B030D-6E8A-4147-A177-3AD203B41FA5}">
                          <a16:colId xmlns:a16="http://schemas.microsoft.com/office/drawing/2014/main" val="2022377535"/>
                        </a:ext>
                      </a:extLst>
                    </a:gridCol>
                    <a:gridCol w="3087424">
                      <a:extLst>
                        <a:ext uri="{9D8B030D-6E8A-4147-A177-3AD203B41FA5}">
                          <a16:colId xmlns:a16="http://schemas.microsoft.com/office/drawing/2014/main" val="3246038711"/>
                        </a:ext>
                      </a:extLst>
                    </a:gridCol>
                  </a:tblGrid>
                  <a:tr h="273371">
                    <a:tc>
                      <a:txBody>
                        <a:bodyPr/>
                        <a:lstStyle/>
                        <a:p>
                          <a:pPr algn="ctr"/>
                          <a:r>
                            <a:rPr lang="en-US" altLang="zh-TW" sz="2000" b="0" dirty="0" smtClean="0">
                              <a:solidFill>
                                <a:schemeClr val="tx1"/>
                              </a:solidFill>
                            </a:rPr>
                            <a:t>Station</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000" b="0" dirty="0" smtClean="0">
                              <a:solidFill>
                                <a:schemeClr val="tx1"/>
                              </a:solidFill>
                            </a:rPr>
                            <a:t>TOU</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smtClean="0">
                              <a:solidFill>
                                <a:schemeClr val="tx1"/>
                              </a:solidFill>
                            </a:rPr>
                            <a:t>DOU</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smtClean="0">
                              <a:solidFill>
                                <a:schemeClr val="tx1"/>
                              </a:solidFill>
                            </a:rPr>
                            <a:t>BMU</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3836970"/>
                      </a:ext>
                    </a:extLst>
                  </a:tr>
                  <a:tr h="705978">
                    <a:tc>
                      <a:txBody>
                        <a:bodyPr/>
                        <a:lstStyle/>
                        <a:p>
                          <a:pPr algn="l"/>
                          <a:r>
                            <a:rPr lang="en-US" altLang="zh-TW" sz="2000" b="0" dirty="0" smtClean="0">
                              <a:solidFill>
                                <a:schemeClr val="tx1"/>
                              </a:solidFill>
                            </a:rPr>
                            <a:t>GC1</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dirty="0" smtClean="0"/>
                            <a:t>72.58901</a:t>
                          </a:r>
                          <a:r>
                            <a:rPr lang="en-US" altLang="zh-TW" sz="2000" b="0" dirty="0" smtClean="0">
                              <a:solidFill>
                                <a:schemeClr val="tx1"/>
                              </a:solidFill>
                            </a:rPr>
                            <a:t> </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m:t>
                              </m:r>
                            </m:oMath>
                          </a14:m>
                          <a:r>
                            <a:rPr lang="en-US" altLang="zh-TW" sz="2000" b="0" dirty="0" smtClean="0">
                              <a:solidFill>
                                <a:schemeClr val="tx1"/>
                              </a:solidFill>
                            </a:rPr>
                            <a:t> </a:t>
                          </a:r>
                          <a:r>
                            <a:rPr lang="en-US" altLang="zh-TW" sz="2000" dirty="0" smtClean="0"/>
                            <a:t>16.603905</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dirty="0" smtClean="0"/>
                            <a:t>19.80919</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m:t>
                              </m:r>
                            </m:oMath>
                          </a14:m>
                          <a:r>
                            <a:rPr lang="en-US" altLang="zh-TW" sz="2000" dirty="0" smtClean="0"/>
                            <a:t>22.72966</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dirty="0" smtClean="0"/>
                            <a:t>62.34343</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m:t>
                              </m:r>
                            </m:oMath>
                          </a14:m>
                          <a:r>
                            <a:rPr lang="en-US" altLang="zh-TW" sz="2000" dirty="0" smtClean="0"/>
                            <a:t>45.86694</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6497944"/>
                      </a:ext>
                    </a:extLst>
                  </a:tr>
                  <a:tr h="705978">
                    <a:tc>
                      <a:txBody>
                        <a:bodyPr/>
                        <a:lstStyle/>
                        <a:p>
                          <a:pPr algn="l"/>
                          <a:r>
                            <a:rPr lang="en-US" altLang="zh-TW" sz="2000" b="0" dirty="0" smtClean="0">
                              <a:solidFill>
                                <a:schemeClr val="tx1"/>
                              </a:solidFill>
                            </a:rPr>
                            <a:t>GS1</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b="0" dirty="0" smtClean="0">
                              <a:solidFill>
                                <a:schemeClr val="tx1"/>
                              </a:solidFill>
                            </a:rPr>
                            <a:t>53.37575</a:t>
                          </a:r>
                          <a:r>
                            <a:rPr lang="zh-TW" altLang="en-US" sz="2000" b="0" dirty="0" smtClean="0">
                              <a:solidFill>
                                <a:schemeClr val="tx1"/>
                              </a:solidFill>
                            </a:rPr>
                            <a:t> </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m:t>
                              </m:r>
                            </m:oMath>
                          </a14:m>
                          <a:r>
                            <a:rPr lang="zh-TW" altLang="en-US" sz="2000" b="0" dirty="0" smtClean="0">
                              <a:solidFill>
                                <a:schemeClr val="tx1"/>
                              </a:solidFill>
                            </a:rPr>
                            <a:t> </a:t>
                          </a:r>
                          <a:r>
                            <a:rPr lang="en-US" altLang="zh-TW" sz="2000" dirty="0" smtClean="0"/>
                            <a:t>4.061608</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000" dirty="0" smtClean="0"/>
                            <a:t>11.67663</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m:t>
                              </m:r>
                            </m:oMath>
                          </a14:m>
                          <a:r>
                            <a:rPr lang="en-US" altLang="zh-TW" sz="2000" dirty="0" smtClean="0"/>
                            <a:t>8.148866</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2000" dirty="0" smtClean="0"/>
                            <a:t>62.01101</a:t>
                          </a:r>
                          <a14:m>
                            <m:oMath xmlns:m="http://schemas.openxmlformats.org/officeDocument/2006/math">
                              <m:r>
                                <a:rPr lang="en-US" altLang="zh-TW" sz="2000" b="0" i="1" smtClean="0">
                                  <a:solidFill>
                                    <a:schemeClr val="tx1"/>
                                  </a:solidFill>
                                  <a:latin typeface="Cambria Math" panose="02040503050406030204" pitchFamily="18" charset="0"/>
                                  <a:ea typeface="Cambria Math" panose="02040503050406030204" pitchFamily="18" charset="0"/>
                                </a:rPr>
                                <m:t>±</m:t>
                              </m:r>
                            </m:oMath>
                          </a14:m>
                          <a:r>
                            <a:rPr lang="en-US" altLang="zh-TW" sz="2000" dirty="0" smtClean="0"/>
                            <a:t>40.56152</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1421836"/>
                      </a:ext>
                    </a:extLst>
                  </a:tr>
                </a:tbl>
              </a:graphicData>
            </a:graphic>
          </p:graphicFrame>
        </mc:Choice>
        <mc:Fallback xmlns="">
          <p:graphicFrame>
            <p:nvGraphicFramePr>
              <p:cNvPr id="6" name="表格 5"/>
              <p:cNvGraphicFramePr>
                <a:graphicFrameLocks noGrp="1"/>
              </p:cNvGraphicFramePr>
              <p:nvPr>
                <p:extLst>
                  <p:ext uri="{D42A27DB-BD31-4B8C-83A1-F6EECF244321}">
                    <p14:modId xmlns:p14="http://schemas.microsoft.com/office/powerpoint/2010/main" val="3616292869"/>
                  </p:ext>
                </p:extLst>
              </p:nvPr>
            </p:nvGraphicFramePr>
            <p:xfrm>
              <a:off x="815258" y="4939990"/>
              <a:ext cx="10538541" cy="1808196"/>
            </p:xfrm>
            <a:graphic>
              <a:graphicData uri="http://schemas.openxmlformats.org/drawingml/2006/table">
                <a:tbl>
                  <a:tblPr firstRow="1" bandRow="1">
                    <a:tableStyleId>{073A0DAA-6AF3-43AB-8588-CEC1D06C72B9}</a:tableStyleId>
                  </a:tblPr>
                  <a:tblGrid>
                    <a:gridCol w="1276269">
                      <a:extLst>
                        <a:ext uri="{9D8B030D-6E8A-4147-A177-3AD203B41FA5}">
                          <a16:colId xmlns:a16="http://schemas.microsoft.com/office/drawing/2014/main" val="349040743"/>
                        </a:ext>
                      </a:extLst>
                    </a:gridCol>
                    <a:gridCol w="3087424">
                      <a:extLst>
                        <a:ext uri="{9D8B030D-6E8A-4147-A177-3AD203B41FA5}">
                          <a16:colId xmlns:a16="http://schemas.microsoft.com/office/drawing/2014/main" val="2956442999"/>
                        </a:ext>
                      </a:extLst>
                    </a:gridCol>
                    <a:gridCol w="3087424">
                      <a:extLst>
                        <a:ext uri="{9D8B030D-6E8A-4147-A177-3AD203B41FA5}">
                          <a16:colId xmlns:a16="http://schemas.microsoft.com/office/drawing/2014/main" val="2022377535"/>
                        </a:ext>
                      </a:extLst>
                    </a:gridCol>
                    <a:gridCol w="3087424">
                      <a:extLst>
                        <a:ext uri="{9D8B030D-6E8A-4147-A177-3AD203B41FA5}">
                          <a16:colId xmlns:a16="http://schemas.microsoft.com/office/drawing/2014/main" val="3246038711"/>
                        </a:ext>
                      </a:extLst>
                    </a:gridCol>
                  </a:tblGrid>
                  <a:tr h="396240">
                    <a:tc>
                      <a:txBody>
                        <a:bodyPr/>
                        <a:lstStyle/>
                        <a:p>
                          <a:pPr algn="ctr"/>
                          <a:r>
                            <a:rPr lang="en-US" altLang="zh-TW" sz="2000" b="0" dirty="0" smtClean="0">
                              <a:solidFill>
                                <a:schemeClr val="tx1"/>
                              </a:solidFill>
                            </a:rPr>
                            <a:t>Station</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2000" b="0" dirty="0" smtClean="0">
                              <a:solidFill>
                                <a:schemeClr val="tx1"/>
                              </a:solidFill>
                            </a:rPr>
                            <a:t>TOU</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smtClean="0">
                              <a:solidFill>
                                <a:schemeClr val="tx1"/>
                              </a:solidFill>
                            </a:rPr>
                            <a:t>DOU</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dirty="0" smtClean="0">
                              <a:solidFill>
                                <a:schemeClr val="tx1"/>
                              </a:solidFill>
                            </a:rPr>
                            <a:t>BMU</a:t>
                          </a:r>
                          <a:endParaRPr lang="zh-TW" altLang="en-US" sz="2000" b="0" dirty="0" smtClean="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3836970"/>
                      </a:ext>
                    </a:extLst>
                  </a:tr>
                  <a:tr h="705978">
                    <a:tc>
                      <a:txBody>
                        <a:bodyPr/>
                        <a:lstStyle/>
                        <a:p>
                          <a:pPr algn="l"/>
                          <a:r>
                            <a:rPr lang="en-US" altLang="zh-TW" sz="2000" b="0" dirty="0" smtClean="0">
                              <a:solidFill>
                                <a:schemeClr val="tx1"/>
                              </a:solidFill>
                            </a:rPr>
                            <a:t>GC1</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1700" t="-60345" r="-200791" b="-102586"/>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41420" t="-60345" r="-100394" b="-102586"/>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41420" t="-60345" r="-394" b="-102586"/>
                          </a:stretch>
                        </a:blipFill>
                      </a:tcPr>
                    </a:tc>
                    <a:extLst>
                      <a:ext uri="{0D108BD9-81ED-4DB2-BD59-A6C34878D82A}">
                        <a16:rowId xmlns:a16="http://schemas.microsoft.com/office/drawing/2014/main" val="2456497944"/>
                      </a:ext>
                    </a:extLst>
                  </a:tr>
                  <a:tr h="705978">
                    <a:tc>
                      <a:txBody>
                        <a:bodyPr/>
                        <a:lstStyle/>
                        <a:p>
                          <a:pPr algn="l"/>
                          <a:r>
                            <a:rPr lang="en-US" altLang="zh-TW" sz="2000" b="0" dirty="0" smtClean="0">
                              <a:solidFill>
                                <a:schemeClr val="tx1"/>
                              </a:solidFill>
                            </a:rPr>
                            <a:t>GS1</a:t>
                          </a:r>
                          <a:endParaRPr lang="zh-TW" altLang="en-US" sz="2000" b="0"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1700" t="-160345" r="-200791" b="-2586"/>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41420" t="-160345" r="-100394" b="-2586"/>
                          </a:stretch>
                        </a:blipFill>
                      </a:tcPr>
                    </a:tc>
                    <a:tc>
                      <a:txBody>
                        <a:bodyPr/>
                        <a:lstStyle/>
                        <a:p>
                          <a:endParaRPr lang="zh-TW"/>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41420" t="-160345" r="-394" b="-2586"/>
                          </a:stretch>
                        </a:blipFill>
                      </a:tcPr>
                    </a:tc>
                    <a:extLst>
                      <a:ext uri="{0D108BD9-81ED-4DB2-BD59-A6C34878D82A}">
                        <a16:rowId xmlns:a16="http://schemas.microsoft.com/office/drawing/2014/main" val="211421836"/>
                      </a:ext>
                    </a:extLst>
                  </a:tr>
                </a:tbl>
              </a:graphicData>
            </a:graphic>
          </p:graphicFrame>
        </mc:Fallback>
      </mc:AlternateContent>
      <p:sp>
        <p:nvSpPr>
          <p:cNvPr id="10" name="矩形 9"/>
          <p:cNvSpPr/>
          <p:nvPr/>
        </p:nvSpPr>
        <p:spPr>
          <a:xfrm>
            <a:off x="9635059" y="4570658"/>
            <a:ext cx="1718740" cy="369332"/>
          </a:xfrm>
          <a:prstGeom prst="rect">
            <a:avLst/>
          </a:prstGeom>
        </p:spPr>
        <p:txBody>
          <a:bodyPr wrap="none">
            <a:spAutoFit/>
          </a:bodyPr>
          <a:lstStyle/>
          <a:p>
            <a:r>
              <a:rPr lang="en-US" altLang="zh-TW" dirty="0" smtClean="0"/>
              <a:t>Unit: </a:t>
            </a:r>
            <a:r>
              <a:rPr lang="en-US" altLang="zh-TW" dirty="0" err="1" smtClean="0"/>
              <a:t>mgC</a:t>
            </a:r>
            <a:r>
              <a:rPr lang="en-US" altLang="zh-TW" dirty="0" smtClean="0"/>
              <a:t>/m2/d</a:t>
            </a:r>
            <a:endParaRPr lang="zh-TW" altLang="en-US" dirty="0"/>
          </a:p>
        </p:txBody>
      </p:sp>
    </p:spTree>
    <p:extLst>
      <p:ext uri="{BB962C8B-B14F-4D97-AF65-F5344CB8AC3E}">
        <p14:creationId xmlns:p14="http://schemas.microsoft.com/office/powerpoint/2010/main" val="28891916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sp>
        <p:nvSpPr>
          <p:cNvPr id="4" name="圓角矩形 3"/>
          <p:cNvSpPr/>
          <p:nvPr/>
        </p:nvSpPr>
        <p:spPr>
          <a:xfrm>
            <a:off x="201880" y="984380"/>
            <a:ext cx="3336848"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In situ data of Oxygen Utilization</a:t>
            </a:r>
            <a:endParaRPr lang="en-US" altLang="zh-TW" dirty="0">
              <a:solidFill>
                <a:schemeClr val="tx1"/>
              </a:solidFill>
            </a:endParaRPr>
          </a:p>
        </p:txBody>
      </p:sp>
      <p:pic>
        <p:nvPicPr>
          <p:cNvPr id="6" name="圖片 5"/>
          <p:cNvPicPr/>
          <p:nvPr/>
        </p:nvPicPr>
        <p:blipFill rotWithShape="1">
          <a:blip r:embed="rId3">
            <a:extLst>
              <a:ext uri="{28A0092B-C50C-407E-A947-70E740481C1C}">
                <a14:useLocalDpi xmlns:a14="http://schemas.microsoft.com/office/drawing/2010/main" val="0"/>
              </a:ext>
            </a:extLst>
          </a:blip>
          <a:srcRect l="29611" t="34705" r="14944" b="676"/>
          <a:stretch/>
        </p:blipFill>
        <p:spPr>
          <a:xfrm>
            <a:off x="7849234" y="1291404"/>
            <a:ext cx="3756042" cy="3801296"/>
          </a:xfrm>
          <a:prstGeom prst="rect">
            <a:avLst/>
          </a:prstGeom>
        </p:spPr>
      </p:pic>
      <mc:AlternateContent xmlns:mc="http://schemas.openxmlformats.org/markup-compatibility/2006" xmlns:a14="http://schemas.microsoft.com/office/drawing/2010/main">
        <mc:Choice Requires="a14">
          <p:sp>
            <p:nvSpPr>
              <p:cNvPr id="10" name="文字方塊 9"/>
              <p:cNvSpPr txBox="1"/>
              <p:nvPr/>
            </p:nvSpPr>
            <p:spPr>
              <a:xfrm>
                <a:off x="201880" y="1719147"/>
                <a:ext cx="8205520" cy="1569660"/>
              </a:xfrm>
              <a:prstGeom prst="rect">
                <a:avLst/>
              </a:prstGeom>
              <a:noFill/>
            </p:spPr>
            <p:txBody>
              <a:bodyPr wrap="square" rtlCol="0">
                <a:spAutoFit/>
              </a:bodyPr>
              <a:lstStyle/>
              <a:p>
                <a:r>
                  <a:rPr lang="en-US" altLang="zh-TW" sz="2400" dirty="0" smtClean="0"/>
                  <a:t>For GC1:</a:t>
                </a:r>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42.53885≥</m:t>
                    </m:r>
                    <m:r>
                      <m:rPr>
                        <m:nor/>
                      </m:rPr>
                      <a:rPr lang="en-US" altLang="zh-TW" sz="2400" dirty="0"/>
                      <m:t>BAC</m:t>
                    </m:r>
                    <m:r>
                      <m:rPr>
                        <m:nor/>
                      </m:rPr>
                      <a:rPr lang="en-US" altLang="zh-TW" sz="2400" dirty="0"/>
                      <m:t>−&gt;</m:t>
                    </m:r>
                    <m:r>
                      <m:rPr>
                        <m:nor/>
                      </m:rPr>
                      <a:rPr lang="en-US" altLang="zh-TW" sz="2400" dirty="0"/>
                      <m:t>DIC</m:t>
                    </m:r>
                    <m:r>
                      <a:rPr lang="en-US" altLang="zh-TW" sz="2400" i="1">
                        <a:latin typeface="Cambria Math" panose="02040503050406030204" pitchFamily="18" charset="0"/>
                        <a:ea typeface="Cambria Math" panose="02040503050406030204" pitchFamily="18" charset="0"/>
                      </a:rPr>
                      <m:t>≥−2.920466</m:t>
                    </m:r>
                    <m:r>
                      <a:rPr lang="zh-TW" altLang="en-US" sz="2400" i="1" smtClean="0">
                        <a:latin typeface="Cambria Math" panose="02040503050406030204" pitchFamily="18" charset="0"/>
                        <a:ea typeface="Cambria Math" panose="02040503050406030204" pitchFamily="18" charset="0"/>
                      </a:rPr>
                      <m:t> </m:t>
                    </m:r>
                  </m:oMath>
                </a14:m>
                <a:endParaRPr lang="en-US" altLang="zh-TW" sz="2400" dirty="0" smtClean="0"/>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108.2104≥</m:t>
                    </m:r>
                    <m:r>
                      <m:rPr>
                        <m:nor/>
                      </m:rPr>
                      <a:rPr lang="en-US" altLang="zh-TW" sz="2400" dirty="0"/>
                      <m:t>MEI</m:t>
                    </m:r>
                    <m:r>
                      <m:rPr>
                        <m:nor/>
                      </m:rPr>
                      <a:rPr lang="en-US" altLang="zh-TW" sz="2400" dirty="0"/>
                      <m:t>−&gt;</m:t>
                    </m:r>
                    <m:r>
                      <m:rPr>
                        <m:nor/>
                      </m:rPr>
                      <a:rPr lang="en-US" altLang="zh-TW" sz="2400" dirty="0"/>
                      <m:t>DIC</m:t>
                    </m:r>
                    <m:r>
                      <a:rPr lang="en-US" altLang="zh-TW" sz="2400" i="1" dirty="0">
                        <a:latin typeface="Cambria Math" panose="02040503050406030204" pitchFamily="18" charset="0"/>
                      </a:rPr>
                      <m:t>+</m:t>
                    </m:r>
                    <m:r>
                      <m:rPr>
                        <m:nor/>
                      </m:rPr>
                      <a:rPr lang="en-US" altLang="zh-TW" sz="2400" dirty="0"/>
                      <m:t>MAC</m:t>
                    </m:r>
                    <m:r>
                      <m:rPr>
                        <m:nor/>
                      </m:rPr>
                      <a:rPr lang="en-US" altLang="zh-TW" sz="2400" dirty="0"/>
                      <m:t>−&gt;</m:t>
                    </m:r>
                    <m:r>
                      <m:rPr>
                        <m:nor/>
                      </m:rPr>
                      <a:rPr lang="en-US" altLang="zh-TW" sz="2400" dirty="0"/>
                      <m:t>DIC</m:t>
                    </m:r>
                    <m:r>
                      <a:rPr lang="en-US" altLang="zh-TW" sz="2400" i="1">
                        <a:latin typeface="Cambria Math" panose="02040503050406030204" pitchFamily="18" charset="0"/>
                        <a:ea typeface="Cambria Math" panose="02040503050406030204" pitchFamily="18" charset="0"/>
                      </a:rPr>
                      <m:t>≥16.47649</m:t>
                    </m:r>
                  </m:oMath>
                </a14:m>
                <a:endParaRPr lang="en-US" altLang="zh-TW" sz="2400" dirty="0" smtClean="0"/>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89.19291≥</m:t>
                    </m:r>
                    <m:r>
                      <m:rPr>
                        <m:nor/>
                      </m:rPr>
                      <a:rPr lang="en-US" altLang="zh-TW" sz="2400" dirty="0"/>
                      <m:t>BAC</m:t>
                    </m:r>
                    <m:r>
                      <m:rPr>
                        <m:nor/>
                      </m:rPr>
                      <a:rPr lang="en-US" altLang="zh-TW" sz="2400" dirty="0"/>
                      <m:t>−&gt;</m:t>
                    </m:r>
                    <m:r>
                      <m:rPr>
                        <m:nor/>
                      </m:rPr>
                      <a:rPr lang="en-US" altLang="zh-TW" sz="2400" dirty="0"/>
                      <m:t>DIC</m:t>
                    </m:r>
                    <m:r>
                      <a:rPr lang="en-US" altLang="zh-TW" sz="2400" i="1" dirty="0" smtClean="0">
                        <a:latin typeface="Cambria Math" panose="02040503050406030204" pitchFamily="18" charset="0"/>
                      </a:rPr>
                      <m:t>+</m:t>
                    </m:r>
                    <m:r>
                      <m:rPr>
                        <m:nor/>
                      </m:rPr>
                      <a:rPr lang="en-US" altLang="zh-TW" sz="2400" dirty="0"/>
                      <m:t>MEI</m:t>
                    </m:r>
                    <m:r>
                      <m:rPr>
                        <m:nor/>
                      </m:rPr>
                      <a:rPr lang="en-US" altLang="zh-TW" sz="2400" dirty="0"/>
                      <m:t>−&gt;</m:t>
                    </m:r>
                    <m:r>
                      <m:rPr>
                        <m:nor/>
                      </m:rPr>
                      <a:rPr lang="en-US" altLang="zh-TW" sz="2400" dirty="0"/>
                      <m:t>DIC</m:t>
                    </m:r>
                    <m:r>
                      <a:rPr lang="en-US" altLang="zh-TW" sz="2400" i="1" dirty="0" smtClean="0">
                        <a:latin typeface="Cambria Math" panose="02040503050406030204" pitchFamily="18" charset="0"/>
                      </a:rPr>
                      <m:t>+</m:t>
                    </m:r>
                    <m:r>
                      <m:rPr>
                        <m:nor/>
                      </m:rPr>
                      <a:rPr lang="en-US" altLang="zh-TW" sz="2400" dirty="0"/>
                      <m:t>MAC</m:t>
                    </m:r>
                    <m:r>
                      <m:rPr>
                        <m:nor/>
                      </m:rPr>
                      <a:rPr lang="en-US" altLang="zh-TW" sz="2400" dirty="0"/>
                      <m:t>−&gt;</m:t>
                    </m:r>
                    <m:r>
                      <m:rPr>
                        <m:nor/>
                      </m:rPr>
                      <a:rPr lang="en-US" altLang="zh-TW" sz="2400" dirty="0"/>
                      <m:t>DIC</m:t>
                    </m:r>
                    <m:r>
                      <m:rPr>
                        <m:nor/>
                      </m:rPr>
                      <a:rPr lang="en-US" altLang="zh-TW" sz="2400" dirty="0">
                        <a:ea typeface="Cambria Math" panose="02040503050406030204" pitchFamily="18" charset="0"/>
                      </a:rPr>
                      <m:t> </m:t>
                    </m:r>
                    <m:r>
                      <a:rPr lang="en-US" altLang="zh-TW" sz="2400" i="1">
                        <a:latin typeface="Cambria Math" panose="02040503050406030204" pitchFamily="18" charset="0"/>
                        <a:ea typeface="Cambria Math" panose="02040503050406030204" pitchFamily="18" charset="0"/>
                      </a:rPr>
                      <m:t>≥55.9851</m:t>
                    </m:r>
                  </m:oMath>
                </a14:m>
                <a:endParaRPr lang="zh-TW" altLang="en-US" sz="2400" dirty="0"/>
              </a:p>
            </p:txBody>
          </p:sp>
        </mc:Choice>
        <mc:Fallback xmlns="">
          <p:sp>
            <p:nvSpPr>
              <p:cNvPr id="10" name="文字方塊 9"/>
              <p:cNvSpPr txBox="1">
                <a:spLocks noRot="1" noChangeAspect="1" noMove="1" noResize="1" noEditPoints="1" noAdjustHandles="1" noChangeArrowheads="1" noChangeShapeType="1" noTextEdit="1"/>
              </p:cNvSpPr>
              <p:nvPr/>
            </p:nvSpPr>
            <p:spPr>
              <a:xfrm>
                <a:off x="201880" y="1719147"/>
                <a:ext cx="8205520" cy="1569660"/>
              </a:xfrm>
              <a:prstGeom prst="rect">
                <a:avLst/>
              </a:prstGeom>
              <a:blipFill>
                <a:blip r:embed="rId4"/>
                <a:stretch>
                  <a:fillRect l="-1114" t="-3101" b="-620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p:cNvSpPr txBox="1"/>
              <p:nvPr/>
            </p:nvSpPr>
            <p:spPr>
              <a:xfrm>
                <a:off x="201880" y="3405923"/>
                <a:ext cx="8046883" cy="1569660"/>
              </a:xfrm>
              <a:prstGeom prst="rect">
                <a:avLst/>
              </a:prstGeom>
              <a:noFill/>
            </p:spPr>
            <p:txBody>
              <a:bodyPr wrap="none" rtlCol="0">
                <a:spAutoFit/>
              </a:bodyPr>
              <a:lstStyle/>
              <a:p>
                <a:r>
                  <a:rPr lang="en-US" altLang="zh-TW" sz="2400" dirty="0" smtClean="0"/>
                  <a:t>For GS1:</a:t>
                </a:r>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19.82549≥</m:t>
                    </m:r>
                    <m:r>
                      <m:rPr>
                        <m:nor/>
                      </m:rPr>
                      <a:rPr lang="en-US" altLang="zh-TW" sz="2400" dirty="0"/>
                      <m:t>BAC</m:t>
                    </m:r>
                    <m:r>
                      <m:rPr>
                        <m:nor/>
                      </m:rPr>
                      <a:rPr lang="en-US" altLang="zh-TW" sz="2400" dirty="0"/>
                      <m:t>−&gt;</m:t>
                    </m:r>
                    <m:r>
                      <m:rPr>
                        <m:nor/>
                      </m:rPr>
                      <a:rPr lang="en-US" altLang="zh-TW" sz="2400" dirty="0"/>
                      <m:t>DIC</m:t>
                    </m:r>
                    <m:r>
                      <a:rPr lang="en-US" altLang="zh-TW" sz="2400" i="1">
                        <a:latin typeface="Cambria Math" panose="02040503050406030204" pitchFamily="18" charset="0"/>
                        <a:ea typeface="Cambria Math" panose="02040503050406030204" pitchFamily="18" charset="0"/>
                      </a:rPr>
                      <m:t>≥3.527762</m:t>
                    </m:r>
                  </m:oMath>
                </a14:m>
                <a:endParaRPr lang="en-US" altLang="zh-TW" sz="2400" dirty="0" smtClean="0"/>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102.5725≥</m:t>
                    </m:r>
                    <m:r>
                      <m:rPr>
                        <m:nor/>
                      </m:rPr>
                      <a:rPr lang="en-US" altLang="zh-TW" sz="2400" dirty="0"/>
                      <m:t>MEI</m:t>
                    </m:r>
                    <m:r>
                      <m:rPr>
                        <m:nor/>
                      </m:rPr>
                      <a:rPr lang="en-US" altLang="zh-TW" sz="2400" dirty="0"/>
                      <m:t>−&gt;</m:t>
                    </m:r>
                    <m:r>
                      <m:rPr>
                        <m:nor/>
                      </m:rPr>
                      <a:rPr lang="en-US" altLang="zh-TW" sz="2400" dirty="0"/>
                      <m:t>DIC</m:t>
                    </m:r>
                    <m:r>
                      <a:rPr lang="en-US" altLang="zh-TW" sz="2400" i="1" dirty="0">
                        <a:latin typeface="Cambria Math" panose="02040503050406030204" pitchFamily="18" charset="0"/>
                      </a:rPr>
                      <m:t>+</m:t>
                    </m:r>
                    <m:r>
                      <m:rPr>
                        <m:nor/>
                      </m:rPr>
                      <a:rPr lang="en-US" altLang="zh-TW" sz="2400" dirty="0"/>
                      <m:t>MAC</m:t>
                    </m:r>
                    <m:r>
                      <m:rPr>
                        <m:nor/>
                      </m:rPr>
                      <a:rPr lang="en-US" altLang="zh-TW" sz="2400" dirty="0"/>
                      <m:t>−&gt;</m:t>
                    </m:r>
                    <m:r>
                      <m:rPr>
                        <m:nor/>
                      </m:rPr>
                      <a:rPr lang="en-US" altLang="zh-TW" sz="2400" dirty="0"/>
                      <m:t>DIC</m:t>
                    </m:r>
                    <m:r>
                      <a:rPr lang="en-US" altLang="zh-TW" sz="2400" i="1">
                        <a:latin typeface="Cambria Math" panose="02040503050406030204" pitchFamily="18" charset="0"/>
                        <a:ea typeface="Cambria Math" panose="02040503050406030204" pitchFamily="18" charset="0"/>
                      </a:rPr>
                      <m:t>≥21.44949</m:t>
                    </m:r>
                  </m:oMath>
                </a14:m>
                <a:endParaRPr lang="en-US" altLang="zh-TW" sz="2400" dirty="0" smtClean="0"/>
              </a:p>
              <a:p>
                <a:pPr marL="285750" indent="-285750">
                  <a:buFont typeface="Arial" panose="020B0604020202020204" pitchFamily="34" charset="0"/>
                  <a:buChar char="•"/>
                </a:pPr>
                <a14:m>
                  <m:oMath xmlns:m="http://schemas.openxmlformats.org/officeDocument/2006/math">
                    <m:r>
                      <a:rPr lang="en-US" altLang="zh-TW" sz="2400" i="1">
                        <a:latin typeface="Cambria Math" panose="02040503050406030204" pitchFamily="18" charset="0"/>
                        <a:ea typeface="Cambria Math" panose="02040503050406030204" pitchFamily="18" charset="0"/>
                      </a:rPr>
                      <m:t>57.43736≥</m:t>
                    </m:r>
                    <m:r>
                      <m:rPr>
                        <m:nor/>
                      </m:rPr>
                      <a:rPr lang="en-US" altLang="zh-TW" sz="2400" dirty="0"/>
                      <m:t>BAC</m:t>
                    </m:r>
                    <m:r>
                      <m:rPr>
                        <m:nor/>
                      </m:rPr>
                      <a:rPr lang="en-US" altLang="zh-TW" sz="2400" dirty="0"/>
                      <m:t>−&gt;</m:t>
                    </m:r>
                    <m:r>
                      <m:rPr>
                        <m:nor/>
                      </m:rPr>
                      <a:rPr lang="en-US" altLang="zh-TW" sz="2400" dirty="0"/>
                      <m:t>DIC</m:t>
                    </m:r>
                    <m:r>
                      <a:rPr lang="en-US" altLang="zh-TW" sz="2400" i="1" dirty="0" smtClean="0">
                        <a:latin typeface="Cambria Math" panose="02040503050406030204" pitchFamily="18" charset="0"/>
                      </a:rPr>
                      <m:t>+</m:t>
                    </m:r>
                    <m:r>
                      <m:rPr>
                        <m:nor/>
                      </m:rPr>
                      <a:rPr lang="en-US" altLang="zh-TW" sz="2400" dirty="0"/>
                      <m:t>MEI</m:t>
                    </m:r>
                    <m:r>
                      <m:rPr>
                        <m:nor/>
                      </m:rPr>
                      <a:rPr lang="en-US" altLang="zh-TW" sz="2400" dirty="0"/>
                      <m:t>−&gt;</m:t>
                    </m:r>
                    <m:r>
                      <m:rPr>
                        <m:nor/>
                      </m:rPr>
                      <a:rPr lang="en-US" altLang="zh-TW" sz="2400" dirty="0"/>
                      <m:t>DIC</m:t>
                    </m:r>
                    <m:r>
                      <a:rPr lang="en-US" altLang="zh-TW" sz="2400" i="1" dirty="0" smtClean="0">
                        <a:latin typeface="Cambria Math" panose="02040503050406030204" pitchFamily="18" charset="0"/>
                      </a:rPr>
                      <m:t>+</m:t>
                    </m:r>
                    <m:r>
                      <m:rPr>
                        <m:nor/>
                      </m:rPr>
                      <a:rPr lang="en-US" altLang="zh-TW" sz="2400" dirty="0"/>
                      <m:t>MAC</m:t>
                    </m:r>
                    <m:r>
                      <m:rPr>
                        <m:nor/>
                      </m:rPr>
                      <a:rPr lang="en-US" altLang="zh-TW" sz="2400" dirty="0"/>
                      <m:t>−&gt;</m:t>
                    </m:r>
                    <m:r>
                      <m:rPr>
                        <m:nor/>
                      </m:rPr>
                      <a:rPr lang="en-US" altLang="zh-TW" sz="2400" dirty="0"/>
                      <m:t>DIC</m:t>
                    </m:r>
                    <m:r>
                      <m:rPr>
                        <m:nor/>
                      </m:rPr>
                      <a:rPr lang="en-US" altLang="zh-TW" sz="2400" dirty="0">
                        <a:ea typeface="Cambria Math" panose="02040503050406030204" pitchFamily="18" charset="0"/>
                      </a:rPr>
                      <m:t> </m:t>
                    </m:r>
                    <m:r>
                      <a:rPr lang="en-US" altLang="zh-TW" sz="2400" i="1">
                        <a:latin typeface="Cambria Math" panose="02040503050406030204" pitchFamily="18" charset="0"/>
                        <a:ea typeface="Cambria Math" panose="02040503050406030204" pitchFamily="18" charset="0"/>
                      </a:rPr>
                      <m:t>≥</m:t>
                    </m:r>
                  </m:oMath>
                </a14:m>
                <a:r>
                  <a:rPr lang="en-US" altLang="zh-TW" sz="2400" dirty="0"/>
                  <a:t>49.31414</a:t>
                </a:r>
                <a:endParaRPr lang="zh-TW" altLang="en-US" sz="2400" dirty="0"/>
              </a:p>
            </p:txBody>
          </p:sp>
        </mc:Choice>
        <mc:Fallback xmlns="">
          <p:sp>
            <p:nvSpPr>
              <p:cNvPr id="11" name="文字方塊 10"/>
              <p:cNvSpPr txBox="1">
                <a:spLocks noRot="1" noChangeAspect="1" noMove="1" noResize="1" noEditPoints="1" noAdjustHandles="1" noChangeArrowheads="1" noChangeShapeType="1" noTextEdit="1"/>
              </p:cNvSpPr>
              <p:nvPr/>
            </p:nvSpPr>
            <p:spPr>
              <a:xfrm>
                <a:off x="201880" y="3405923"/>
                <a:ext cx="8046883" cy="1569660"/>
              </a:xfrm>
              <a:prstGeom prst="rect">
                <a:avLst/>
              </a:prstGeom>
              <a:blipFill>
                <a:blip r:embed="rId5"/>
                <a:stretch>
                  <a:fillRect l="-1136" t="-3113" r="-152" b="-8171"/>
                </a:stretch>
              </a:blipFill>
            </p:spPr>
            <p:txBody>
              <a:bodyPr/>
              <a:lstStyle/>
              <a:p>
                <a:r>
                  <a:rPr lang="zh-TW" altLang="en-US">
                    <a:noFill/>
                  </a:rPr>
                  <a:t> </a:t>
                </a:r>
              </a:p>
            </p:txBody>
          </p:sp>
        </mc:Fallback>
      </mc:AlternateContent>
      <p:sp>
        <p:nvSpPr>
          <p:cNvPr id="13" name="圓角矩形 12"/>
          <p:cNvSpPr/>
          <p:nvPr/>
        </p:nvSpPr>
        <p:spPr>
          <a:xfrm>
            <a:off x="201880" y="5196716"/>
            <a:ext cx="3336848" cy="539496"/>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In situ data of Oxygen Utilization</a:t>
            </a:r>
            <a:endParaRPr lang="en-US" altLang="zh-TW" dirty="0">
              <a:solidFill>
                <a:schemeClr val="tx1"/>
              </a:solidFill>
            </a:endParaRPr>
          </a:p>
        </p:txBody>
      </p:sp>
    </p:spTree>
    <p:extLst>
      <p:ext uri="{BB962C8B-B14F-4D97-AF65-F5344CB8AC3E}">
        <p14:creationId xmlns:p14="http://schemas.microsoft.com/office/powerpoint/2010/main" val="28595449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3"/>
          <a:srcRect l="5044" t="40101" r="52749" b="23997"/>
          <a:stretch/>
        </p:blipFill>
        <p:spPr>
          <a:xfrm>
            <a:off x="201880" y="1158441"/>
            <a:ext cx="5832658" cy="2790703"/>
          </a:xfrm>
          <a:prstGeom prst="rect">
            <a:avLst/>
          </a:prstGeom>
        </p:spPr>
      </p:pic>
      <p:sp>
        <p:nvSpPr>
          <p:cNvPr id="3" name="文字方塊 2"/>
          <p:cNvSpPr txBox="1"/>
          <p:nvPr/>
        </p:nvSpPr>
        <p:spPr>
          <a:xfrm>
            <a:off x="841664" y="1129782"/>
            <a:ext cx="1695079" cy="369332"/>
          </a:xfrm>
          <a:prstGeom prst="rect">
            <a:avLst/>
          </a:prstGeom>
          <a:noFill/>
        </p:spPr>
        <p:txBody>
          <a:bodyPr wrap="none" rtlCol="0">
            <a:spAutoFit/>
          </a:bodyPr>
          <a:lstStyle/>
          <a:p>
            <a:r>
              <a:rPr lang="en-US" altLang="zh-TW" dirty="0" smtClean="0"/>
              <a:t>Huh et al (2009)</a:t>
            </a:r>
            <a:endParaRPr lang="zh-TW" altLang="en-US" dirty="0"/>
          </a:p>
        </p:txBody>
      </p:sp>
      <p:sp>
        <p:nvSpPr>
          <p:cNvPr id="4" name="文字方塊 3"/>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pic>
        <p:nvPicPr>
          <p:cNvPr id="5" name="圖片 4"/>
          <p:cNvPicPr/>
          <p:nvPr/>
        </p:nvPicPr>
        <p:blipFill rotWithShape="1">
          <a:blip r:embed="rId4">
            <a:extLst>
              <a:ext uri="{28A0092B-C50C-407E-A947-70E740481C1C}">
                <a14:useLocalDpi xmlns:a14="http://schemas.microsoft.com/office/drawing/2010/main" val="0"/>
              </a:ext>
            </a:extLst>
          </a:blip>
          <a:srcRect l="42197" r="32437" b="70574"/>
          <a:stretch/>
        </p:blipFill>
        <p:spPr>
          <a:xfrm>
            <a:off x="9974059" y="527499"/>
            <a:ext cx="1928989" cy="1943231"/>
          </a:xfrm>
          <a:prstGeom prst="rect">
            <a:avLst/>
          </a:prstGeom>
        </p:spPr>
      </p:pic>
      <p:sp>
        <p:nvSpPr>
          <p:cNvPr id="17" name="矩形 16"/>
          <p:cNvSpPr/>
          <p:nvPr/>
        </p:nvSpPr>
        <p:spPr>
          <a:xfrm>
            <a:off x="5863590" y="3436643"/>
            <a:ext cx="4948343" cy="646331"/>
          </a:xfrm>
          <a:prstGeom prst="rect">
            <a:avLst/>
          </a:prstGeom>
        </p:spPr>
        <p:txBody>
          <a:bodyPr wrap="square">
            <a:spAutoFit/>
          </a:bodyPr>
          <a:lstStyle/>
          <a:p>
            <a:r>
              <a:rPr lang="en-US" altLang="zh-TW" dirty="0"/>
              <a:t>The head of GPSC is deeply incised into the continental shelf (</a:t>
            </a:r>
            <a:r>
              <a:rPr lang="en-US" altLang="zh-TW" dirty="0" err="1"/>
              <a:t>i.e.,vertical</a:t>
            </a:r>
            <a:r>
              <a:rPr lang="en-US" altLang="zh-TW" dirty="0"/>
              <a:t> relief&gt;400 </a:t>
            </a:r>
            <a:r>
              <a:rPr lang="en-US" altLang="zh-TW" dirty="0" smtClean="0"/>
              <a:t>m) </a:t>
            </a:r>
            <a:endParaRPr lang="zh-TW" altLang="en-US" dirty="0"/>
          </a:p>
        </p:txBody>
      </p:sp>
      <p:sp>
        <p:nvSpPr>
          <p:cNvPr id="18" name="文字方塊 17"/>
          <p:cNvSpPr txBox="1"/>
          <p:nvPr/>
        </p:nvSpPr>
        <p:spPr>
          <a:xfrm>
            <a:off x="5863590" y="2983230"/>
            <a:ext cx="3648178" cy="369332"/>
          </a:xfrm>
          <a:prstGeom prst="rect">
            <a:avLst/>
          </a:prstGeom>
          <a:noFill/>
        </p:spPr>
        <p:txBody>
          <a:bodyPr wrap="none" rtlCol="0">
            <a:spAutoFit/>
          </a:bodyPr>
          <a:lstStyle/>
          <a:p>
            <a:r>
              <a:rPr lang="en-US" altLang="zh-TW" dirty="0" smtClean="0"/>
              <a:t>0.44 g/cm2/</a:t>
            </a:r>
            <a:r>
              <a:rPr lang="en-US" altLang="zh-TW" dirty="0" err="1" smtClean="0"/>
              <a:t>yr</a:t>
            </a:r>
            <a:r>
              <a:rPr lang="en-US" altLang="zh-TW" dirty="0"/>
              <a:t> -&gt; 12054.79 </a:t>
            </a:r>
            <a:r>
              <a:rPr lang="en-US" altLang="zh-TW" dirty="0" smtClean="0"/>
              <a:t>mg/m2/d</a:t>
            </a:r>
            <a:endParaRPr lang="zh-TW" altLang="en-US" dirty="0"/>
          </a:p>
        </p:txBody>
      </p:sp>
      <p:grpSp>
        <p:nvGrpSpPr>
          <p:cNvPr id="21" name="群組 20"/>
          <p:cNvGrpSpPr/>
          <p:nvPr/>
        </p:nvGrpSpPr>
        <p:grpSpPr>
          <a:xfrm>
            <a:off x="201880" y="4167055"/>
            <a:ext cx="7751767" cy="2294114"/>
            <a:chOff x="-1888177" y="2565070"/>
            <a:chExt cx="12599720" cy="3728853"/>
          </a:xfrm>
        </p:grpSpPr>
        <p:pic>
          <p:nvPicPr>
            <p:cNvPr id="19" name="圖片 18"/>
            <p:cNvPicPr>
              <a:picLocks noChangeAspect="1"/>
            </p:cNvPicPr>
            <p:nvPr/>
          </p:nvPicPr>
          <p:blipFill rotWithShape="1">
            <a:blip r:embed="rId5"/>
            <a:srcRect l="6342" t="41602" r="24762" b="43160"/>
            <a:stretch/>
          </p:blipFill>
          <p:spPr>
            <a:xfrm>
              <a:off x="-1888177" y="2565070"/>
              <a:ext cx="12599720" cy="1567543"/>
            </a:xfrm>
            <a:prstGeom prst="rect">
              <a:avLst/>
            </a:prstGeom>
          </p:spPr>
        </p:pic>
        <p:pic>
          <p:nvPicPr>
            <p:cNvPr id="20" name="圖片 19"/>
            <p:cNvPicPr>
              <a:picLocks noChangeAspect="1"/>
            </p:cNvPicPr>
            <p:nvPr/>
          </p:nvPicPr>
          <p:blipFill rotWithShape="1">
            <a:blip r:embed="rId6"/>
            <a:srcRect l="6537" t="44257" r="24892" b="33989"/>
            <a:stretch/>
          </p:blipFill>
          <p:spPr>
            <a:xfrm>
              <a:off x="-1840675" y="4056023"/>
              <a:ext cx="12540344" cy="2237900"/>
            </a:xfrm>
            <a:prstGeom prst="rect">
              <a:avLst/>
            </a:prstGeom>
          </p:spPr>
        </p:pic>
      </p:grpSp>
      <p:sp>
        <p:nvSpPr>
          <p:cNvPr id="22" name="矩形 21"/>
          <p:cNvSpPr/>
          <p:nvPr/>
        </p:nvSpPr>
        <p:spPr>
          <a:xfrm>
            <a:off x="3784600" y="5427133"/>
            <a:ext cx="554859" cy="7281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p:cNvSpPr/>
          <p:nvPr/>
        </p:nvSpPr>
        <p:spPr>
          <a:xfrm>
            <a:off x="3533923" y="6488668"/>
            <a:ext cx="1109599" cy="369332"/>
          </a:xfrm>
          <a:prstGeom prst="rect">
            <a:avLst/>
          </a:prstGeom>
        </p:spPr>
        <p:txBody>
          <a:bodyPr wrap="none">
            <a:spAutoFit/>
          </a:bodyPr>
          <a:lstStyle/>
          <a:p>
            <a:r>
              <a:rPr lang="zh-TW" altLang="en-US" dirty="0"/>
              <a:t>0.</a:t>
            </a:r>
            <a:r>
              <a:rPr lang="zh-TW" altLang="en-US" dirty="0" smtClean="0"/>
              <a:t>44675</a:t>
            </a:r>
            <a:r>
              <a:rPr lang="en-US" altLang="zh-TW" dirty="0" smtClean="0"/>
              <a:t>%</a:t>
            </a:r>
            <a:endParaRPr lang="zh-TW" altLang="en-US" dirty="0"/>
          </a:p>
        </p:txBody>
      </p:sp>
      <p:cxnSp>
        <p:nvCxnSpPr>
          <p:cNvPr id="25" name="直線單箭頭接點 24"/>
          <p:cNvCxnSpPr/>
          <p:nvPr/>
        </p:nvCxnSpPr>
        <p:spPr>
          <a:xfrm>
            <a:off x="4322526" y="6151059"/>
            <a:ext cx="0" cy="40214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280585" y="2983230"/>
            <a:ext cx="3375695" cy="2315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p:cNvSpPr txBox="1"/>
          <p:nvPr/>
        </p:nvSpPr>
        <p:spPr>
          <a:xfrm>
            <a:off x="6743883" y="1553953"/>
            <a:ext cx="3911840" cy="369332"/>
          </a:xfrm>
          <a:prstGeom prst="rect">
            <a:avLst/>
          </a:prstGeom>
          <a:noFill/>
        </p:spPr>
        <p:txBody>
          <a:bodyPr wrap="none" rtlCol="0">
            <a:spAutoFit/>
          </a:bodyPr>
          <a:lstStyle/>
          <a:p>
            <a:r>
              <a:rPr lang="en-US" altLang="zh-TW" dirty="0" smtClean="0">
                <a:solidFill>
                  <a:srgbClr val="FF0000"/>
                </a:solidFill>
              </a:rPr>
              <a:t>12054.79*</a:t>
            </a:r>
            <a:r>
              <a:rPr lang="zh-TW" altLang="en-US" dirty="0">
                <a:solidFill>
                  <a:srgbClr val="FF0000"/>
                </a:solidFill>
              </a:rPr>
              <a:t> 0.</a:t>
            </a:r>
            <a:r>
              <a:rPr lang="zh-TW" altLang="en-US" dirty="0" smtClean="0">
                <a:solidFill>
                  <a:srgbClr val="FF0000"/>
                </a:solidFill>
              </a:rPr>
              <a:t>44675 </a:t>
            </a:r>
            <a:r>
              <a:rPr lang="en-US" altLang="zh-TW" dirty="0" smtClean="0">
                <a:solidFill>
                  <a:srgbClr val="FF0000"/>
                </a:solidFill>
              </a:rPr>
              <a:t>% =</a:t>
            </a:r>
            <a:r>
              <a:rPr lang="zh-TW" altLang="en-US" dirty="0" smtClean="0">
                <a:solidFill>
                  <a:srgbClr val="FF0000"/>
                </a:solidFill>
              </a:rPr>
              <a:t> </a:t>
            </a:r>
            <a:r>
              <a:rPr lang="en-US" altLang="zh-TW" dirty="0">
                <a:solidFill>
                  <a:srgbClr val="FF0000"/>
                </a:solidFill>
              </a:rPr>
              <a:t>53.85 mg/m2/d</a:t>
            </a:r>
            <a:endParaRPr lang="zh-TW" altLang="en-US" dirty="0">
              <a:solidFill>
                <a:srgbClr val="FF0000"/>
              </a:solidFill>
            </a:endParaRPr>
          </a:p>
        </p:txBody>
      </p:sp>
      <p:sp>
        <p:nvSpPr>
          <p:cNvPr id="30" name="矩形 29"/>
          <p:cNvSpPr/>
          <p:nvPr/>
        </p:nvSpPr>
        <p:spPr>
          <a:xfrm>
            <a:off x="7946342" y="4649257"/>
            <a:ext cx="4091421" cy="1969770"/>
          </a:xfrm>
          <a:prstGeom prst="rect">
            <a:avLst/>
          </a:prstGeom>
        </p:spPr>
        <p:txBody>
          <a:bodyPr wrap="square">
            <a:spAutoFit/>
          </a:bodyPr>
          <a:lstStyle/>
          <a:p>
            <a:r>
              <a:rPr lang="en-US" altLang="zh-TW" dirty="0" smtClean="0"/>
              <a:t>Comparison:</a:t>
            </a:r>
          </a:p>
          <a:p>
            <a:pPr marL="285750" indent="-285750">
              <a:buFont typeface="Arial" panose="020B0604020202020204" pitchFamily="34" charset="0"/>
              <a:buChar char="•"/>
            </a:pPr>
            <a:r>
              <a:rPr lang="en-US" altLang="zh-TW" dirty="0" smtClean="0"/>
              <a:t>MT1</a:t>
            </a:r>
            <a:r>
              <a:rPr lang="en-US" altLang="zh-TW" dirty="0"/>
              <a:t>: </a:t>
            </a:r>
            <a:r>
              <a:rPr lang="en-US" altLang="zh-TW" dirty="0" smtClean="0"/>
              <a:t>77.7</a:t>
            </a:r>
            <a:r>
              <a:rPr lang="en-US" altLang="zh-TW" dirty="0"/>
              <a:t> </a:t>
            </a:r>
            <a:r>
              <a:rPr lang="en-US" altLang="zh-TW" dirty="0" err="1" smtClean="0"/>
              <a:t>mgC</a:t>
            </a:r>
            <a:r>
              <a:rPr lang="en-US" altLang="zh-TW" dirty="0" smtClean="0"/>
              <a:t>/m2/d</a:t>
            </a:r>
            <a:r>
              <a:rPr lang="zh-TW" altLang="en-US" dirty="0" smtClean="0"/>
              <a:t> </a:t>
            </a:r>
            <a:r>
              <a:rPr lang="en-US" altLang="zh-TW" sz="1400" dirty="0" smtClean="0"/>
              <a:t>(</a:t>
            </a:r>
            <a:r>
              <a:rPr lang="en-US" altLang="zh-TW" sz="1400" dirty="0"/>
              <a:t>Rowe et al. </a:t>
            </a:r>
            <a:r>
              <a:rPr lang="en-US" altLang="zh-TW" sz="1400" dirty="0" smtClean="0"/>
              <a:t>2008</a:t>
            </a:r>
            <a:r>
              <a:rPr lang="en-US" altLang="zh-TW" sz="1400" dirty="0"/>
              <a:t>)</a:t>
            </a:r>
            <a:endParaRPr lang="en-US" altLang="zh-TW" sz="1400" dirty="0" smtClean="0"/>
          </a:p>
          <a:p>
            <a:endParaRPr lang="en-US" altLang="zh-TW" dirty="0" smtClean="0"/>
          </a:p>
          <a:p>
            <a:pPr marL="285750" indent="-285750">
              <a:buFont typeface="Arial" panose="020B0604020202020204" pitchFamily="34" charset="0"/>
              <a:buChar char="•"/>
            </a:pPr>
            <a:r>
              <a:rPr lang="en-US" altLang="zh-TW" dirty="0" err="1" smtClean="0"/>
              <a:t>Nazare</a:t>
            </a:r>
            <a:r>
              <a:rPr lang="en-US" altLang="zh-TW" dirty="0" smtClean="0"/>
              <a:t> </a:t>
            </a:r>
            <a:r>
              <a:rPr lang="en-US" altLang="zh-TW" dirty="0"/>
              <a:t>canyon </a:t>
            </a:r>
            <a:r>
              <a:rPr lang="en-US" altLang="zh-TW" dirty="0" smtClean="0"/>
              <a:t>(upper): Carbon deposition from water column/ </a:t>
            </a:r>
            <a:r>
              <a:rPr lang="en-US" altLang="zh-TW" dirty="0" err="1" smtClean="0"/>
              <a:t>MacSF</a:t>
            </a:r>
            <a:r>
              <a:rPr lang="en-US" altLang="zh-TW" dirty="0" smtClean="0"/>
              <a:t>: 11.52-112.8</a:t>
            </a:r>
            <a:r>
              <a:rPr lang="zh-TW" altLang="en-US" dirty="0" smtClean="0"/>
              <a:t> </a:t>
            </a:r>
            <a:r>
              <a:rPr lang="en-US" altLang="zh-TW" dirty="0" err="1" smtClean="0"/>
              <a:t>mgC</a:t>
            </a:r>
            <a:r>
              <a:rPr lang="en-US" altLang="zh-TW" dirty="0" smtClean="0"/>
              <a:t>/m2/d</a:t>
            </a:r>
            <a:r>
              <a:rPr lang="en-US" altLang="zh-TW" sz="1400" dirty="0" smtClean="0"/>
              <a:t>(van </a:t>
            </a:r>
            <a:r>
              <a:rPr lang="en-US" altLang="zh-TW" sz="1400" dirty="0" err="1"/>
              <a:t>Oevelen</a:t>
            </a:r>
            <a:r>
              <a:rPr lang="en-US" altLang="zh-TW" sz="1400" dirty="0"/>
              <a:t> et </a:t>
            </a:r>
            <a:r>
              <a:rPr lang="en-US" altLang="zh-TW" sz="1400" dirty="0" smtClean="0"/>
              <a:t>al.</a:t>
            </a:r>
            <a:r>
              <a:rPr lang="zh-TW" altLang="en-US" sz="1400" dirty="0" smtClean="0"/>
              <a:t> </a:t>
            </a:r>
            <a:r>
              <a:rPr lang="en-US" altLang="zh-TW" sz="1400" dirty="0" smtClean="0"/>
              <a:t>2011)</a:t>
            </a:r>
            <a:endParaRPr lang="zh-TW" altLang="en-US" sz="1400" dirty="0"/>
          </a:p>
        </p:txBody>
      </p:sp>
      <p:sp>
        <p:nvSpPr>
          <p:cNvPr id="32" name="文字方塊 31"/>
          <p:cNvSpPr txBox="1"/>
          <p:nvPr/>
        </p:nvSpPr>
        <p:spPr>
          <a:xfrm>
            <a:off x="732659" y="4030632"/>
            <a:ext cx="1804084" cy="369332"/>
          </a:xfrm>
          <a:prstGeom prst="rect">
            <a:avLst/>
          </a:prstGeom>
          <a:noFill/>
        </p:spPr>
        <p:txBody>
          <a:bodyPr wrap="none" rtlCol="0">
            <a:spAutoFit/>
          </a:bodyPr>
          <a:lstStyle/>
          <a:p>
            <a:r>
              <a:rPr lang="en-US" altLang="zh-TW" dirty="0" smtClean="0"/>
              <a:t>Hung et al (2009)</a:t>
            </a:r>
            <a:endParaRPr lang="zh-TW" altLang="en-US" dirty="0"/>
          </a:p>
        </p:txBody>
      </p:sp>
      <p:sp>
        <p:nvSpPr>
          <p:cNvPr id="33" name="文字方塊 32"/>
          <p:cNvSpPr txBox="1"/>
          <p:nvPr/>
        </p:nvSpPr>
        <p:spPr>
          <a:xfrm>
            <a:off x="6743883" y="1184621"/>
            <a:ext cx="1125629" cy="369332"/>
          </a:xfrm>
          <a:prstGeom prst="rect">
            <a:avLst/>
          </a:prstGeom>
          <a:noFill/>
        </p:spPr>
        <p:txBody>
          <a:bodyPr wrap="none" rtlCol="0">
            <a:spAutoFit/>
          </a:bodyPr>
          <a:lstStyle/>
          <a:p>
            <a:r>
              <a:rPr lang="en-US" altLang="zh-TW" dirty="0" smtClean="0"/>
              <a:t>POC-&gt;SED</a:t>
            </a:r>
            <a:endParaRPr lang="zh-TW" altLang="en-US" dirty="0"/>
          </a:p>
        </p:txBody>
      </p:sp>
    </p:spTree>
    <p:extLst>
      <p:ext uri="{BB962C8B-B14F-4D97-AF65-F5344CB8AC3E}">
        <p14:creationId xmlns:p14="http://schemas.microsoft.com/office/powerpoint/2010/main" val="19194342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p:nvPr/>
        </p:nvPicPr>
        <p:blipFill rotWithShape="1">
          <a:blip r:embed="rId3">
            <a:extLst>
              <a:ext uri="{28A0092B-C50C-407E-A947-70E740481C1C}">
                <a14:useLocalDpi xmlns:a14="http://schemas.microsoft.com/office/drawing/2010/main" val="0"/>
              </a:ext>
            </a:extLst>
          </a:blip>
          <a:srcRect l="15027" t="20859" r="34093" b="51960"/>
          <a:stretch/>
        </p:blipFill>
        <p:spPr>
          <a:xfrm>
            <a:off x="7780868" y="601133"/>
            <a:ext cx="3869266" cy="1794933"/>
          </a:xfrm>
          <a:prstGeom prst="rect">
            <a:avLst/>
          </a:prstGeom>
        </p:spPr>
      </p:pic>
      <p:sp>
        <p:nvSpPr>
          <p:cNvPr id="3" name="文字方塊 2"/>
          <p:cNvSpPr txBox="1"/>
          <p:nvPr/>
        </p:nvSpPr>
        <p:spPr>
          <a:xfrm>
            <a:off x="201880" y="265889"/>
            <a:ext cx="803425" cy="523220"/>
          </a:xfrm>
          <a:prstGeom prst="rect">
            <a:avLst/>
          </a:prstGeom>
          <a:noFill/>
        </p:spPr>
        <p:txBody>
          <a:bodyPr wrap="none" rtlCol="0">
            <a:spAutoFit/>
          </a:bodyPr>
          <a:lstStyle/>
          <a:p>
            <a:r>
              <a:rPr lang="en-US" altLang="zh-TW" sz="2800" dirty="0" smtClean="0"/>
              <a:t>Ex=f</a:t>
            </a:r>
            <a:endParaRPr lang="zh-TW" altLang="en-US" sz="2800" dirty="0"/>
          </a:p>
        </p:txBody>
      </p:sp>
      <p:sp>
        <p:nvSpPr>
          <p:cNvPr id="4" name="文字方塊 3"/>
          <p:cNvSpPr txBox="1"/>
          <p:nvPr/>
        </p:nvSpPr>
        <p:spPr>
          <a:xfrm>
            <a:off x="5750050" y="1129267"/>
            <a:ext cx="2862322" cy="369332"/>
          </a:xfrm>
          <a:prstGeom prst="rect">
            <a:avLst/>
          </a:prstGeom>
          <a:noFill/>
        </p:spPr>
        <p:txBody>
          <a:bodyPr wrap="square" rtlCol="0">
            <a:spAutoFit/>
          </a:bodyPr>
          <a:lstStyle/>
          <a:p>
            <a:r>
              <a:rPr lang="en-US" altLang="zh-TW" dirty="0" smtClean="0"/>
              <a:t>SED-&gt;EXP_S=0.24*</a:t>
            </a:r>
            <a:r>
              <a:rPr lang="en-US" altLang="zh-TW" dirty="0"/>
              <a:t>POC-&gt;</a:t>
            </a:r>
            <a:r>
              <a:rPr lang="en-US" altLang="zh-TW" dirty="0" smtClean="0"/>
              <a:t>SED</a:t>
            </a:r>
            <a:endParaRPr lang="zh-TW" altLang="en-US" dirty="0"/>
          </a:p>
        </p:txBody>
      </p:sp>
      <p:pic>
        <p:nvPicPr>
          <p:cNvPr id="8" name="圖片 7"/>
          <p:cNvPicPr>
            <a:picLocks noChangeAspect="1"/>
          </p:cNvPicPr>
          <p:nvPr/>
        </p:nvPicPr>
        <p:blipFill rotWithShape="1">
          <a:blip r:embed="rId4"/>
          <a:srcRect l="10793" t="37752" r="7171" b="30724"/>
          <a:stretch/>
        </p:blipFill>
        <p:spPr>
          <a:xfrm>
            <a:off x="297713" y="2988079"/>
            <a:ext cx="11589488" cy="2505169"/>
          </a:xfrm>
          <a:prstGeom prst="rect">
            <a:avLst/>
          </a:prstGeom>
        </p:spPr>
      </p:pic>
      <p:sp>
        <p:nvSpPr>
          <p:cNvPr id="9" name="矩形 8"/>
          <p:cNvSpPr/>
          <p:nvPr/>
        </p:nvSpPr>
        <p:spPr>
          <a:xfrm>
            <a:off x="10132239" y="4108695"/>
            <a:ext cx="298302" cy="2081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1005305" y="2886266"/>
            <a:ext cx="1720727" cy="369332"/>
          </a:xfrm>
          <a:prstGeom prst="rect">
            <a:avLst/>
          </a:prstGeom>
        </p:spPr>
        <p:txBody>
          <a:bodyPr wrap="none">
            <a:spAutoFit/>
          </a:bodyPr>
          <a:lstStyle/>
          <a:p>
            <a:r>
              <a:rPr lang="en-US" altLang="zh-TW" dirty="0" smtClean="0"/>
              <a:t>Hsu et al. (2014)</a:t>
            </a:r>
            <a:endParaRPr lang="zh-TW" altLang="en-US" dirty="0"/>
          </a:p>
        </p:txBody>
      </p:sp>
    </p:spTree>
    <p:extLst>
      <p:ext uri="{BB962C8B-B14F-4D97-AF65-F5344CB8AC3E}">
        <p14:creationId xmlns:p14="http://schemas.microsoft.com/office/powerpoint/2010/main" val="6970281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1880" y="265889"/>
            <a:ext cx="773097" cy="523220"/>
          </a:xfrm>
          <a:prstGeom prst="rect">
            <a:avLst/>
          </a:prstGeom>
          <a:noFill/>
        </p:spPr>
        <p:txBody>
          <a:bodyPr wrap="none" rtlCol="0">
            <a:spAutoFit/>
          </a:bodyPr>
          <a:lstStyle/>
          <a:p>
            <a:r>
              <a:rPr lang="en-US" altLang="zh-TW" sz="2800" dirty="0" smtClean="0"/>
              <a:t>CTD</a:t>
            </a:r>
            <a:endParaRPr lang="zh-TW" altLang="en-US" sz="2800" dirty="0"/>
          </a:p>
        </p:txBody>
      </p:sp>
      <p:sp>
        <p:nvSpPr>
          <p:cNvPr id="3" name="文字方塊 2"/>
          <p:cNvSpPr txBox="1"/>
          <p:nvPr/>
        </p:nvSpPr>
        <p:spPr>
          <a:xfrm>
            <a:off x="201880" y="789109"/>
            <a:ext cx="8205520" cy="5355312"/>
          </a:xfrm>
          <a:prstGeom prst="rect">
            <a:avLst/>
          </a:prstGeom>
          <a:noFill/>
        </p:spPr>
        <p:txBody>
          <a:bodyPr wrap="square" rtlCol="0">
            <a:spAutoFit/>
          </a:bodyPr>
          <a:lstStyle/>
          <a:p>
            <a:pPr marL="342900" indent="-342900">
              <a:buFont typeface="+mj-lt"/>
              <a:buAutoNum type="alphaUcPeriod"/>
            </a:pPr>
            <a:r>
              <a:rPr lang="en-US" altLang="zh-TW" dirty="0" smtClean="0"/>
              <a:t>Data integrated process:</a:t>
            </a:r>
          </a:p>
          <a:p>
            <a:pPr marL="800100" lvl="1" indent="-342900">
              <a:buFont typeface="+mj-lt"/>
              <a:buAutoNum type="arabicPeriod"/>
            </a:pPr>
            <a:r>
              <a:rPr lang="en-US" altLang="zh-TW" dirty="0" smtClean="0"/>
              <a:t>Plot water profiling</a:t>
            </a:r>
          </a:p>
          <a:p>
            <a:pPr marL="1200150" lvl="2" indent="-285750">
              <a:buFont typeface="Arial" panose="020B0604020202020204" pitchFamily="34" charset="0"/>
              <a:buChar char="•"/>
            </a:pPr>
            <a:r>
              <a:rPr lang="en-US" altLang="zh-TW" dirty="0" smtClean="0"/>
              <a:t>filter only</a:t>
            </a:r>
            <a:r>
              <a:rPr lang="zh-TW" altLang="en-US" dirty="0" smtClean="0"/>
              <a:t> </a:t>
            </a:r>
            <a:r>
              <a:rPr lang="en-US" altLang="zh-TW" dirty="0" smtClean="0"/>
              <a:t>descent (the</a:t>
            </a:r>
            <a:r>
              <a:rPr lang="zh-TW" altLang="en-US" dirty="0" smtClean="0"/>
              <a:t> </a:t>
            </a:r>
            <a:r>
              <a:rPr lang="en-US" altLang="zh-TW" dirty="0" smtClean="0"/>
              <a:t>“down cast”)</a:t>
            </a:r>
            <a:r>
              <a:rPr lang="zh-TW" altLang="en-US" dirty="0" smtClean="0"/>
              <a:t> </a:t>
            </a:r>
            <a:r>
              <a:rPr lang="en-US" altLang="zh-TW" dirty="0" smtClean="0"/>
              <a:t>data: usually more accurate</a:t>
            </a:r>
          </a:p>
          <a:p>
            <a:pPr marL="1200150" lvl="2" indent="-285750">
              <a:buFont typeface="Arial" panose="020B0604020202020204" pitchFamily="34" charset="0"/>
              <a:buChar char="•"/>
            </a:pPr>
            <a:r>
              <a:rPr lang="en-US" altLang="zh-TW" dirty="0" smtClean="0"/>
              <a:t>Set </a:t>
            </a:r>
            <a:r>
              <a:rPr lang="en-US" altLang="zh-TW" dirty="0" err="1"/>
              <a:t>negtive</a:t>
            </a:r>
            <a:r>
              <a:rPr lang="en-US" altLang="zh-TW" dirty="0"/>
              <a:t> </a:t>
            </a:r>
            <a:r>
              <a:rPr lang="en-US" altLang="zh-TW" dirty="0" err="1"/>
              <a:t>transmissometer</a:t>
            </a:r>
            <a:r>
              <a:rPr lang="en-US" altLang="zh-TW" dirty="0"/>
              <a:t> to </a:t>
            </a:r>
            <a:r>
              <a:rPr lang="en-US" altLang="zh-TW" dirty="0" smtClean="0"/>
              <a:t>zero</a:t>
            </a:r>
          </a:p>
          <a:p>
            <a:pPr marL="1200150" lvl="2" indent="-285750">
              <a:buFont typeface="Arial" panose="020B0604020202020204" pitchFamily="34" charset="0"/>
              <a:buChar char="•"/>
            </a:pPr>
            <a:r>
              <a:rPr lang="en-US" altLang="zh-TW" dirty="0"/>
              <a:t>For each single data, </a:t>
            </a:r>
            <a:r>
              <a:rPr lang="en-US" altLang="zh-TW" dirty="0" smtClean="0"/>
              <a:t>take the average </a:t>
            </a:r>
            <a:r>
              <a:rPr lang="en-US" altLang="zh-TW" dirty="0"/>
              <a:t>temperature, </a:t>
            </a:r>
            <a:r>
              <a:rPr lang="en-US" altLang="zh-TW" dirty="0" err="1"/>
              <a:t>sigma_theta</a:t>
            </a:r>
            <a:r>
              <a:rPr lang="en-US" altLang="zh-TW" dirty="0"/>
              <a:t> and density  </a:t>
            </a:r>
            <a:endParaRPr lang="en-US" altLang="zh-TW" dirty="0" smtClean="0"/>
          </a:p>
          <a:p>
            <a:pPr marL="800100" lvl="1" indent="-342900">
              <a:buFont typeface="+mj-lt"/>
              <a:buAutoNum type="arabicPeriod"/>
            </a:pPr>
            <a:r>
              <a:rPr lang="en-US" altLang="zh-TW" dirty="0" smtClean="0"/>
              <a:t>Bottom water</a:t>
            </a:r>
          </a:p>
          <a:p>
            <a:pPr marL="1200150" lvl="2" indent="-285750">
              <a:buFont typeface="Arial" panose="020B0604020202020204" pitchFamily="34" charset="0"/>
              <a:buChar char="•"/>
            </a:pPr>
            <a:r>
              <a:rPr lang="en-US" altLang="zh-TW" dirty="0" smtClean="0"/>
              <a:t>Temperature: average the deepest </a:t>
            </a:r>
            <a:r>
              <a:rPr lang="en-US" altLang="zh-TW" dirty="0"/>
              <a:t>3 </a:t>
            </a:r>
            <a:r>
              <a:rPr lang="en-US" altLang="zh-TW" dirty="0" smtClean="0"/>
              <a:t>data</a:t>
            </a:r>
          </a:p>
          <a:p>
            <a:pPr marL="1200150" lvl="2" indent="-285750">
              <a:buFont typeface="Arial" panose="020B0604020202020204" pitchFamily="34" charset="0"/>
              <a:buChar char="•"/>
            </a:pPr>
            <a:r>
              <a:rPr lang="en-US" altLang="zh-TW" dirty="0" smtClean="0"/>
              <a:t>Calculate the temperature </a:t>
            </a:r>
            <a:r>
              <a:rPr lang="en-US" altLang="zh-TW" dirty="0"/>
              <a:t>limitation </a:t>
            </a:r>
            <a:r>
              <a:rPr lang="en-US" altLang="zh-TW" dirty="0" smtClean="0"/>
              <a:t>factor(</a:t>
            </a:r>
            <a:r>
              <a:rPr lang="en-US" altLang="zh-TW" dirty="0" err="1" smtClean="0"/>
              <a:t>Tlim</a:t>
            </a:r>
            <a:r>
              <a:rPr lang="en-US" altLang="zh-TW" dirty="0" smtClean="0"/>
              <a:t>): use in LIM model</a:t>
            </a:r>
            <a:endParaRPr lang="zh-TW" altLang="en-US" dirty="0"/>
          </a:p>
          <a:p>
            <a:pPr marL="1657350" lvl="3" indent="-285750">
              <a:buFont typeface="Arial" panose="020B0604020202020204" pitchFamily="34" charset="0"/>
              <a:buChar char="•"/>
            </a:pPr>
            <a:r>
              <a:rPr lang="fr-FR" altLang="zh-TW" dirty="0" smtClean="0"/>
              <a:t>Tlim=Q10*</a:t>
            </a:r>
            <a:r>
              <a:rPr lang="fr-FR" altLang="zh-TW" dirty="0"/>
              <a:t> exp</a:t>
            </a:r>
            <a:r>
              <a:rPr lang="fr-FR" altLang="zh-TW" dirty="0" smtClean="0"/>
              <a:t>((T-20</a:t>
            </a:r>
            <a:r>
              <a:rPr lang="fr-FR" altLang="zh-TW" dirty="0"/>
              <a:t>)/</a:t>
            </a:r>
            <a:r>
              <a:rPr lang="fr-FR" altLang="zh-TW" dirty="0" smtClean="0"/>
              <a:t>10); with Q10=2</a:t>
            </a:r>
          </a:p>
          <a:p>
            <a:pPr marL="1657350" lvl="3" indent="-285750">
              <a:buFont typeface="Arial" panose="020B0604020202020204" pitchFamily="34" charset="0"/>
              <a:buChar char="•"/>
            </a:pPr>
            <a:endParaRPr lang="fr-FR" altLang="zh-TW" dirty="0"/>
          </a:p>
          <a:p>
            <a:pPr marL="1657350" lvl="3" indent="-285750">
              <a:buFont typeface="Arial" panose="020B0604020202020204" pitchFamily="34" charset="0"/>
              <a:buChar char="•"/>
            </a:pPr>
            <a:endParaRPr lang="fr-FR" altLang="zh-TW" dirty="0" smtClean="0"/>
          </a:p>
          <a:p>
            <a:pPr marL="1657350" lvl="3" indent="-285750">
              <a:buFont typeface="Arial" panose="020B0604020202020204" pitchFamily="34" charset="0"/>
              <a:buChar char="•"/>
            </a:pPr>
            <a:endParaRPr lang="fr-FR" altLang="zh-TW" dirty="0"/>
          </a:p>
          <a:p>
            <a:pPr marL="1657350" lvl="3" indent="-285750">
              <a:buFont typeface="Arial" panose="020B0604020202020204" pitchFamily="34" charset="0"/>
              <a:buChar char="•"/>
            </a:pPr>
            <a:endParaRPr lang="fr-FR" altLang="zh-TW" dirty="0" smtClean="0"/>
          </a:p>
          <a:p>
            <a:pPr marL="1657350" lvl="3" indent="-285750">
              <a:buFont typeface="Arial" panose="020B0604020202020204" pitchFamily="34" charset="0"/>
              <a:buChar char="•"/>
            </a:pPr>
            <a:endParaRPr lang="fr-FR" altLang="zh-TW" dirty="0"/>
          </a:p>
          <a:p>
            <a:pPr marL="1657350" lvl="3" indent="-285750">
              <a:buFont typeface="Arial" panose="020B0604020202020204" pitchFamily="34" charset="0"/>
              <a:buChar char="•"/>
            </a:pPr>
            <a:endParaRPr lang="fr-FR" altLang="zh-TW" dirty="0" smtClean="0"/>
          </a:p>
          <a:p>
            <a:pPr marL="342900" indent="-342900">
              <a:buFont typeface="+mj-lt"/>
              <a:buAutoNum type="alphaUcPeriod"/>
            </a:pPr>
            <a:r>
              <a:rPr lang="fr-FR" altLang="zh-TW" dirty="0" smtClean="0"/>
              <a:t>Result: </a:t>
            </a:r>
          </a:p>
          <a:p>
            <a:pPr marL="800100" lvl="1" indent="-342900">
              <a:buFont typeface="+mj-lt"/>
              <a:buAutoNum type="arabicPeriod"/>
            </a:pPr>
            <a:r>
              <a:rPr lang="fr-FR" altLang="zh-TW" dirty="0" smtClean="0"/>
              <a:t>Bottom water temperature: </a:t>
            </a:r>
          </a:p>
          <a:p>
            <a:pPr marL="342900" indent="-342900">
              <a:buFont typeface="+mj-lt"/>
              <a:buAutoNum type="alphaUcPeriod"/>
            </a:pPr>
            <a:endParaRPr lang="zh-TW" altLang="en-US" dirty="0"/>
          </a:p>
        </p:txBody>
      </p:sp>
      <p:sp>
        <p:nvSpPr>
          <p:cNvPr id="4" name="矩形 3"/>
          <p:cNvSpPr/>
          <p:nvPr/>
        </p:nvSpPr>
        <p:spPr>
          <a:xfrm>
            <a:off x="1982510" y="3651431"/>
            <a:ext cx="8829423" cy="1477328"/>
          </a:xfrm>
          <a:prstGeom prst="rect">
            <a:avLst/>
          </a:prstGeom>
          <a:solidFill>
            <a:schemeClr val="accent3">
              <a:lumMod val="20000"/>
              <a:lumOff val="80000"/>
            </a:schemeClr>
          </a:solidFill>
        </p:spPr>
        <p:txBody>
          <a:bodyPr wrap="square">
            <a:spAutoFit/>
          </a:bodyPr>
          <a:lstStyle/>
          <a:p>
            <a:r>
              <a:rPr lang="en-US" altLang="zh-TW" dirty="0" smtClean="0">
                <a:solidFill>
                  <a:srgbClr val="444444"/>
                </a:solidFill>
              </a:rPr>
              <a:t>Q10:</a:t>
            </a:r>
            <a:r>
              <a:rPr lang="en-US" altLang="zh-TW" dirty="0">
                <a:solidFill>
                  <a:srgbClr val="444444"/>
                </a:solidFill>
              </a:rPr>
              <a:t> defines the temperature </a:t>
            </a:r>
            <a:r>
              <a:rPr lang="en-US" altLang="zh-TW" dirty="0" smtClean="0">
                <a:solidFill>
                  <a:srgbClr val="444444"/>
                </a:solidFill>
              </a:rPr>
              <a:t>coefficient</a:t>
            </a:r>
          </a:p>
          <a:p>
            <a:pPr marL="742950" lvl="1" indent="-285750">
              <a:buFont typeface="Arial" panose="020B0604020202020204" pitchFamily="34" charset="0"/>
              <a:buChar char="•"/>
            </a:pPr>
            <a:r>
              <a:rPr lang="en-US" altLang="zh-TW" dirty="0" smtClean="0">
                <a:solidFill>
                  <a:srgbClr val="444444"/>
                </a:solidFill>
              </a:rPr>
              <a:t>Most </a:t>
            </a:r>
            <a:r>
              <a:rPr lang="en-US" altLang="zh-TW" dirty="0">
                <a:solidFill>
                  <a:srgbClr val="444444"/>
                </a:solidFill>
              </a:rPr>
              <a:t>biological </a:t>
            </a:r>
            <a:r>
              <a:rPr lang="en-US" altLang="zh-TW" dirty="0" smtClean="0">
                <a:solidFill>
                  <a:srgbClr val="444444"/>
                </a:solidFill>
              </a:rPr>
              <a:t>systems: Q10 </a:t>
            </a:r>
            <a:r>
              <a:rPr lang="en-US" altLang="zh-TW" dirty="0">
                <a:solidFill>
                  <a:srgbClr val="444444"/>
                </a:solidFill>
              </a:rPr>
              <a:t>between </a:t>
            </a:r>
            <a:r>
              <a:rPr lang="en-US" altLang="zh-TW" dirty="0" smtClean="0">
                <a:solidFill>
                  <a:srgbClr val="444444"/>
                </a:solidFill>
              </a:rPr>
              <a:t>2-3</a:t>
            </a:r>
          </a:p>
          <a:p>
            <a:pPr marL="1200150" lvl="2" indent="-285750">
              <a:buFont typeface="Arial" panose="020B0604020202020204" pitchFamily="34" charset="0"/>
              <a:buChar char="•"/>
            </a:pPr>
            <a:r>
              <a:rPr lang="en-US" altLang="zh-TW" dirty="0" smtClean="0">
                <a:solidFill>
                  <a:srgbClr val="444444"/>
                </a:solidFill>
              </a:rPr>
              <a:t>Variations </a:t>
            </a:r>
            <a:r>
              <a:rPr lang="en-US" altLang="zh-TW" dirty="0">
                <a:solidFill>
                  <a:srgbClr val="444444"/>
                </a:solidFill>
              </a:rPr>
              <a:t>between during different developmental stages and between </a:t>
            </a:r>
            <a:r>
              <a:rPr lang="en-US" altLang="zh-TW" dirty="0" smtClean="0">
                <a:solidFill>
                  <a:srgbClr val="444444"/>
                </a:solidFill>
              </a:rPr>
              <a:t>species</a:t>
            </a:r>
          </a:p>
          <a:p>
            <a:pPr marL="742950" lvl="1" indent="-285750">
              <a:buFont typeface="Arial" panose="020B0604020202020204" pitchFamily="34" charset="0"/>
              <a:buChar char="•"/>
            </a:pPr>
            <a:r>
              <a:rPr lang="en-US" altLang="zh-TW" dirty="0" smtClean="0">
                <a:solidFill>
                  <a:srgbClr val="444444"/>
                </a:solidFill>
              </a:rPr>
              <a:t>Q10=2: the </a:t>
            </a:r>
            <a:r>
              <a:rPr lang="en-US" altLang="zh-TW" dirty="0">
                <a:solidFill>
                  <a:srgbClr val="444444"/>
                </a:solidFill>
              </a:rPr>
              <a:t>rate of the reaction doubles for each 10°C rise </a:t>
            </a:r>
            <a:r>
              <a:rPr lang="en-US" altLang="zh-TW" dirty="0" smtClean="0">
                <a:solidFill>
                  <a:srgbClr val="444444"/>
                </a:solidFill>
              </a:rPr>
              <a:t>in T</a:t>
            </a:r>
          </a:p>
          <a:p>
            <a:pPr marL="742950" lvl="1" indent="-285750">
              <a:buFont typeface="Arial" panose="020B0604020202020204" pitchFamily="34" charset="0"/>
              <a:buChar char="•"/>
            </a:pPr>
            <a:r>
              <a:rPr lang="en-US" altLang="zh-TW" dirty="0" smtClean="0">
                <a:solidFill>
                  <a:srgbClr val="444444"/>
                </a:solidFill>
              </a:rPr>
              <a:t>Q10=3:</a:t>
            </a:r>
            <a:r>
              <a:rPr lang="zh-TW" altLang="en-US" dirty="0" smtClean="0">
                <a:solidFill>
                  <a:srgbClr val="444444"/>
                </a:solidFill>
              </a:rPr>
              <a:t> </a:t>
            </a:r>
            <a:r>
              <a:rPr lang="en-US" altLang="zh-TW" dirty="0" smtClean="0">
                <a:solidFill>
                  <a:srgbClr val="444444"/>
                </a:solidFill>
              </a:rPr>
              <a:t>the </a:t>
            </a:r>
            <a:r>
              <a:rPr lang="en-US" altLang="zh-TW" dirty="0">
                <a:solidFill>
                  <a:srgbClr val="444444"/>
                </a:solidFill>
              </a:rPr>
              <a:t>reaction rate triple with each 10°C rise in </a:t>
            </a:r>
            <a:r>
              <a:rPr lang="en-US" altLang="zh-TW" dirty="0" smtClean="0">
                <a:solidFill>
                  <a:srgbClr val="444444"/>
                </a:solidFill>
              </a:rPr>
              <a:t>T</a:t>
            </a:r>
            <a:endParaRPr lang="zh-TW" altLang="en-US" dirty="0"/>
          </a:p>
        </p:txBody>
      </p:sp>
      <p:graphicFrame>
        <p:nvGraphicFramePr>
          <p:cNvPr id="6" name="表格 5"/>
          <p:cNvGraphicFramePr>
            <a:graphicFrameLocks noGrp="1"/>
          </p:cNvGraphicFramePr>
          <p:nvPr>
            <p:extLst>
              <p:ext uri="{D42A27DB-BD31-4B8C-83A1-F6EECF244321}">
                <p14:modId xmlns:p14="http://schemas.microsoft.com/office/powerpoint/2010/main" val="4013248346"/>
              </p:ext>
            </p:extLst>
          </p:nvPr>
        </p:nvGraphicFramePr>
        <p:xfrm>
          <a:off x="3987799" y="5541686"/>
          <a:ext cx="6824134" cy="1110566"/>
        </p:xfrm>
        <a:graphic>
          <a:graphicData uri="http://schemas.openxmlformats.org/drawingml/2006/table">
            <a:tbl>
              <a:tblPr firstRow="1" bandRow="1">
                <a:tableStyleId>{5C22544A-7EE6-4342-B048-85BDC9FD1C3A}</a:tableStyleId>
              </a:tblPr>
              <a:tblGrid>
                <a:gridCol w="1159934">
                  <a:extLst>
                    <a:ext uri="{9D8B030D-6E8A-4147-A177-3AD203B41FA5}">
                      <a16:colId xmlns:a16="http://schemas.microsoft.com/office/drawing/2014/main" val="2735419955"/>
                    </a:ext>
                  </a:extLst>
                </a:gridCol>
                <a:gridCol w="3302000">
                  <a:extLst>
                    <a:ext uri="{9D8B030D-6E8A-4147-A177-3AD203B41FA5}">
                      <a16:colId xmlns:a16="http://schemas.microsoft.com/office/drawing/2014/main" val="2193325481"/>
                    </a:ext>
                  </a:extLst>
                </a:gridCol>
                <a:gridCol w="2362200">
                  <a:extLst>
                    <a:ext uri="{9D8B030D-6E8A-4147-A177-3AD203B41FA5}">
                      <a16:colId xmlns:a16="http://schemas.microsoft.com/office/drawing/2014/main" val="31649616"/>
                    </a:ext>
                  </a:extLst>
                </a:gridCol>
              </a:tblGrid>
              <a:tr h="379046">
                <a:tc>
                  <a:txBody>
                    <a:bodyPr/>
                    <a:lstStyle/>
                    <a:p>
                      <a:pPr algn="ctr"/>
                      <a:r>
                        <a:rPr lang="en-US" altLang="zh-TW" b="0" dirty="0" smtClean="0">
                          <a:solidFill>
                            <a:schemeClr val="tx1"/>
                          </a:solidFill>
                        </a:rPr>
                        <a:t>Station</a:t>
                      </a:r>
                      <a:endParaRPr lang="zh-TW" altLang="en-US" b="0" dirty="0">
                        <a:solidFill>
                          <a:schemeClr val="tx1"/>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smtClean="0">
                          <a:solidFill>
                            <a:schemeClr val="tx1"/>
                          </a:solidFill>
                        </a:rPr>
                        <a:t>Bottom</a:t>
                      </a:r>
                      <a:r>
                        <a:rPr lang="en-US" altLang="zh-TW" b="0" baseline="0" dirty="0" smtClean="0">
                          <a:solidFill>
                            <a:schemeClr val="tx1"/>
                          </a:solidFill>
                        </a:rPr>
                        <a:t> water temperature(</a:t>
                      </a:r>
                      <a:r>
                        <a:rPr lang="en-US" altLang="zh-TW" sz="1800" b="0" i="0" kern="1200" dirty="0" smtClean="0">
                          <a:solidFill>
                            <a:schemeClr val="tx1"/>
                          </a:solidFill>
                          <a:effectLst/>
                          <a:latin typeface="+mn-lt"/>
                          <a:ea typeface="+mn-ea"/>
                          <a:cs typeface="+mn-cs"/>
                        </a:rPr>
                        <a:t>°C</a:t>
                      </a:r>
                      <a:r>
                        <a:rPr lang="en-US" altLang="zh-TW" b="0" baseline="0" dirty="0" smtClean="0">
                          <a:solidFill>
                            <a:schemeClr val="tx1"/>
                          </a:solidFill>
                        </a:rPr>
                        <a:t>)</a:t>
                      </a:r>
                      <a:endParaRPr lang="zh-TW" altLang="en-US" b="0" dirty="0">
                        <a:solidFill>
                          <a:schemeClr val="tx1"/>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err="1" smtClean="0">
                          <a:solidFill>
                            <a:schemeClr val="tx1"/>
                          </a:solidFill>
                        </a:rPr>
                        <a:t>Tlim</a:t>
                      </a:r>
                      <a:endParaRPr lang="zh-TW" altLang="en-US" b="0" dirty="0">
                        <a:solidFill>
                          <a:schemeClr val="tx1"/>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679980"/>
                  </a:ext>
                </a:extLst>
              </a:tr>
              <a:tr h="333983">
                <a:tc>
                  <a:txBody>
                    <a:bodyPr/>
                    <a:lstStyle/>
                    <a:p>
                      <a:pPr algn="ctr"/>
                      <a:r>
                        <a:rPr lang="en-US" altLang="zh-TW" dirty="0" smtClean="0"/>
                        <a:t>GC1</a:t>
                      </a:r>
                      <a:endParaRPr lang="zh-TW" altLang="en-US" dirty="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smtClean="0"/>
                        <a:t>13.54</a:t>
                      </a:r>
                      <a:endParaRPr lang="zh-TW" altLang="en-US" dirty="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smtClean="0"/>
                        <a:t>1.05</a:t>
                      </a:r>
                      <a:endParaRPr lang="zh-TW" altLang="en-US" dirty="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8095093"/>
                  </a:ext>
                </a:extLst>
              </a:tr>
              <a:tr h="333983">
                <a:tc>
                  <a:txBody>
                    <a:bodyPr/>
                    <a:lstStyle/>
                    <a:p>
                      <a:pPr algn="ctr"/>
                      <a:r>
                        <a:rPr lang="en-US" altLang="zh-TW" dirty="0" smtClean="0"/>
                        <a:t>GS1</a:t>
                      </a:r>
                      <a:endParaRPr lang="zh-TW" altLang="en-US" dirty="0"/>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smtClean="0"/>
                        <a:t>13.90</a:t>
                      </a:r>
                      <a:endParaRPr lang="zh-TW" altLang="en-US" dirty="0"/>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smtClean="0"/>
                        <a:t>1.09</a:t>
                      </a:r>
                      <a:endParaRPr lang="zh-TW" altLang="en-US" dirty="0"/>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1859602"/>
                  </a:ext>
                </a:extLst>
              </a:tr>
            </a:tbl>
          </a:graphicData>
        </a:graphic>
      </p:graphicFrame>
    </p:spTree>
    <p:extLst>
      <p:ext uri="{BB962C8B-B14F-4D97-AF65-F5344CB8AC3E}">
        <p14:creationId xmlns:p14="http://schemas.microsoft.com/office/powerpoint/2010/main" val="32101181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3"/>
          <a:srcRect l="7836" t="29596" r="7099" b="18918"/>
          <a:stretch/>
        </p:blipFill>
        <p:spPr>
          <a:xfrm>
            <a:off x="158250" y="855023"/>
            <a:ext cx="12033750" cy="4096987"/>
          </a:xfrm>
          <a:prstGeom prst="rect">
            <a:avLst/>
          </a:prstGeom>
        </p:spPr>
      </p:pic>
      <p:sp>
        <p:nvSpPr>
          <p:cNvPr id="3" name="文字方塊 2"/>
          <p:cNvSpPr txBox="1"/>
          <p:nvPr/>
        </p:nvSpPr>
        <p:spPr>
          <a:xfrm>
            <a:off x="158250" y="190005"/>
            <a:ext cx="9858020" cy="523220"/>
          </a:xfrm>
          <a:prstGeom prst="rect">
            <a:avLst/>
          </a:prstGeom>
          <a:noFill/>
        </p:spPr>
        <p:txBody>
          <a:bodyPr wrap="none" rtlCol="0">
            <a:spAutoFit/>
          </a:bodyPr>
          <a:lstStyle/>
          <a:p>
            <a:r>
              <a:rPr lang="en-US" altLang="zh-TW" sz="2800" dirty="0" smtClean="0"/>
              <a:t>Comparison: Data from van </a:t>
            </a:r>
            <a:r>
              <a:rPr lang="en-US" altLang="zh-TW" sz="2800" dirty="0" err="1"/>
              <a:t>Oevelen</a:t>
            </a:r>
            <a:r>
              <a:rPr lang="en-US" altLang="zh-TW" sz="2800" dirty="0"/>
              <a:t> et al</a:t>
            </a:r>
            <a:r>
              <a:rPr lang="en-US" altLang="zh-TW" sz="2800" dirty="0" smtClean="0"/>
              <a:t>.(2011) in </a:t>
            </a:r>
            <a:r>
              <a:rPr lang="en-US" altLang="zh-TW" sz="2800" dirty="0" err="1" smtClean="0"/>
              <a:t>Nazare</a:t>
            </a:r>
            <a:r>
              <a:rPr lang="en-US" altLang="zh-TW" sz="2800" dirty="0" smtClean="0"/>
              <a:t> canyon </a:t>
            </a:r>
            <a:endParaRPr lang="zh-TW" altLang="en-US" sz="2800" dirty="0"/>
          </a:p>
        </p:txBody>
      </p:sp>
      <p:sp>
        <p:nvSpPr>
          <p:cNvPr id="5" name="矩形 4"/>
          <p:cNvSpPr/>
          <p:nvPr/>
        </p:nvSpPr>
        <p:spPr>
          <a:xfrm>
            <a:off x="1579417" y="1033153"/>
            <a:ext cx="938151" cy="2375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p:cNvSpPr txBox="1"/>
          <p:nvPr/>
        </p:nvSpPr>
        <p:spPr>
          <a:xfrm>
            <a:off x="2048492" y="687434"/>
            <a:ext cx="1524776" cy="369332"/>
          </a:xfrm>
          <a:prstGeom prst="rect">
            <a:avLst/>
          </a:prstGeom>
          <a:noFill/>
        </p:spPr>
        <p:txBody>
          <a:bodyPr wrap="none" rtlCol="0">
            <a:spAutoFit/>
          </a:bodyPr>
          <a:lstStyle/>
          <a:p>
            <a:r>
              <a:rPr lang="en-US" altLang="zh-TW" dirty="0" smtClean="0"/>
              <a:t>1mol C =12g C</a:t>
            </a:r>
            <a:endParaRPr lang="zh-TW" altLang="en-US" dirty="0"/>
          </a:p>
        </p:txBody>
      </p:sp>
      <p:sp>
        <p:nvSpPr>
          <p:cNvPr id="8" name="文字方塊 7"/>
          <p:cNvSpPr txBox="1"/>
          <p:nvPr/>
        </p:nvSpPr>
        <p:spPr>
          <a:xfrm>
            <a:off x="5938787" y="2098307"/>
            <a:ext cx="732893" cy="2462213"/>
          </a:xfrm>
          <a:prstGeom prst="rect">
            <a:avLst/>
          </a:prstGeom>
          <a:noFill/>
        </p:spPr>
        <p:txBody>
          <a:bodyPr wrap="none" rtlCol="0">
            <a:spAutoFit/>
          </a:bodyPr>
          <a:lstStyle/>
          <a:p>
            <a:r>
              <a:rPr lang="en-US" altLang="zh-TW" sz="1400" dirty="0" smtClean="0">
                <a:solidFill>
                  <a:srgbClr val="FF0000"/>
                </a:solidFill>
              </a:rPr>
              <a:t>429.6</a:t>
            </a:r>
          </a:p>
          <a:p>
            <a:r>
              <a:rPr lang="en-US" altLang="zh-TW" sz="1400" dirty="0" smtClean="0">
                <a:solidFill>
                  <a:srgbClr val="FF0000"/>
                </a:solidFill>
              </a:rPr>
              <a:t>64716</a:t>
            </a:r>
          </a:p>
          <a:p>
            <a:r>
              <a:rPr lang="en-US" altLang="zh-TW" sz="1400" dirty="0" smtClean="0">
                <a:solidFill>
                  <a:srgbClr val="FF0000"/>
                </a:solidFill>
              </a:rPr>
              <a:t>793644</a:t>
            </a:r>
          </a:p>
          <a:p>
            <a:r>
              <a:rPr lang="en-US" altLang="zh-TW" sz="1400" dirty="0" smtClean="0">
                <a:solidFill>
                  <a:srgbClr val="FF0000"/>
                </a:solidFill>
              </a:rPr>
              <a:t>58.08</a:t>
            </a:r>
          </a:p>
          <a:p>
            <a:r>
              <a:rPr lang="en-US" altLang="zh-TW" sz="1400" dirty="0" smtClean="0">
                <a:solidFill>
                  <a:srgbClr val="FF0000"/>
                </a:solidFill>
              </a:rPr>
              <a:t>81.6</a:t>
            </a:r>
          </a:p>
          <a:p>
            <a:r>
              <a:rPr lang="en-US" altLang="zh-TW" sz="1400" dirty="0" smtClean="0">
                <a:solidFill>
                  <a:srgbClr val="FF0000"/>
                </a:solidFill>
              </a:rPr>
              <a:t>149.04</a:t>
            </a:r>
          </a:p>
          <a:p>
            <a:r>
              <a:rPr lang="en-US" altLang="zh-TW" sz="1400" dirty="0" smtClean="0">
                <a:solidFill>
                  <a:srgbClr val="FF0000"/>
                </a:solidFill>
              </a:rPr>
              <a:t>29.04</a:t>
            </a:r>
          </a:p>
          <a:p>
            <a:r>
              <a:rPr lang="en-US" altLang="zh-TW" sz="1400" dirty="0" smtClean="0">
                <a:solidFill>
                  <a:srgbClr val="FF0000"/>
                </a:solidFill>
              </a:rPr>
              <a:t>10.32</a:t>
            </a:r>
          </a:p>
          <a:p>
            <a:r>
              <a:rPr lang="en-US" altLang="zh-TW" sz="1400" dirty="0" smtClean="0">
                <a:solidFill>
                  <a:srgbClr val="FF0000"/>
                </a:solidFill>
              </a:rPr>
              <a:t>4.68</a:t>
            </a:r>
          </a:p>
          <a:p>
            <a:r>
              <a:rPr lang="en-US" altLang="zh-TW" sz="1400" dirty="0" smtClean="0">
                <a:solidFill>
                  <a:srgbClr val="FF0000"/>
                </a:solidFill>
              </a:rPr>
              <a:t>0.48</a:t>
            </a:r>
          </a:p>
          <a:p>
            <a:r>
              <a:rPr lang="en-US" altLang="zh-TW" sz="1400" dirty="0" smtClean="0">
                <a:solidFill>
                  <a:srgbClr val="FF0000"/>
                </a:solidFill>
              </a:rPr>
              <a:t>211.2</a:t>
            </a:r>
            <a:endParaRPr lang="zh-TW" altLang="en-US" sz="1400" dirty="0">
              <a:solidFill>
                <a:srgbClr val="FF0000"/>
              </a:solidFill>
            </a:endParaRPr>
          </a:p>
        </p:txBody>
      </p:sp>
      <p:sp>
        <p:nvSpPr>
          <p:cNvPr id="9" name="矩形 8"/>
          <p:cNvSpPr/>
          <p:nvPr/>
        </p:nvSpPr>
        <p:spPr>
          <a:xfrm>
            <a:off x="5666075" y="1728975"/>
            <a:ext cx="1045479" cy="369332"/>
          </a:xfrm>
          <a:prstGeom prst="rect">
            <a:avLst/>
          </a:prstGeom>
        </p:spPr>
        <p:txBody>
          <a:bodyPr wrap="none">
            <a:spAutoFit/>
          </a:bodyPr>
          <a:lstStyle/>
          <a:p>
            <a:r>
              <a:rPr lang="en-US" altLang="zh-TW" dirty="0">
                <a:solidFill>
                  <a:srgbClr val="FF0000"/>
                </a:solidFill>
              </a:rPr>
              <a:t>m</a:t>
            </a:r>
            <a:r>
              <a:rPr lang="en-US" altLang="zh-TW" dirty="0" smtClean="0">
                <a:solidFill>
                  <a:srgbClr val="FF0000"/>
                </a:solidFill>
              </a:rPr>
              <a:t>g C/m2</a:t>
            </a:r>
            <a:endParaRPr lang="zh-TW" altLang="en-US" dirty="0">
              <a:solidFill>
                <a:srgbClr val="FF0000"/>
              </a:solidFill>
            </a:endParaRPr>
          </a:p>
        </p:txBody>
      </p:sp>
      <p:sp>
        <p:nvSpPr>
          <p:cNvPr id="10" name="矩形 9"/>
          <p:cNvSpPr/>
          <p:nvPr/>
        </p:nvSpPr>
        <p:spPr>
          <a:xfrm>
            <a:off x="355600" y="3598333"/>
            <a:ext cx="3327400" cy="745067"/>
          </a:xfrm>
          <a:prstGeom prst="rect">
            <a:avLst/>
          </a:prstGeom>
          <a:solidFill>
            <a:schemeClr val="accent4">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355600" y="2989723"/>
            <a:ext cx="3327400" cy="576047"/>
          </a:xfrm>
          <a:prstGeom prst="rect">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355600" y="2802490"/>
            <a:ext cx="3327400" cy="170951"/>
          </a:xfrm>
          <a:prstGeom prst="rect">
            <a:avLst/>
          </a:pr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355600" y="2208728"/>
            <a:ext cx="3327400" cy="561199"/>
          </a:xfrm>
          <a:prstGeom prst="rect">
            <a:avLst/>
          </a:prstGeom>
          <a:solidFill>
            <a:schemeClr val="accent6">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a:off x="3320741" y="2703299"/>
            <a:ext cx="184731" cy="369332"/>
          </a:xfrm>
          <a:prstGeom prst="rect">
            <a:avLst/>
          </a:prstGeom>
        </p:spPr>
        <p:txBody>
          <a:bodyPr wrap="none">
            <a:spAutoFit/>
          </a:bodyPr>
          <a:lstStyle/>
          <a:p>
            <a:endParaRPr lang="en-US" altLang="zh-TW" dirty="0">
              <a:solidFill>
                <a:srgbClr val="FF0000"/>
              </a:solidFill>
            </a:endParaRPr>
          </a:p>
        </p:txBody>
      </p:sp>
      <p:graphicFrame>
        <p:nvGraphicFramePr>
          <p:cNvPr id="19" name="表格 18"/>
          <p:cNvGraphicFramePr>
            <a:graphicFrameLocks noGrp="1"/>
          </p:cNvGraphicFramePr>
          <p:nvPr>
            <p:extLst>
              <p:ext uri="{D42A27DB-BD31-4B8C-83A1-F6EECF244321}">
                <p14:modId xmlns:p14="http://schemas.microsoft.com/office/powerpoint/2010/main" val="4257314892"/>
              </p:ext>
            </p:extLst>
          </p:nvPr>
        </p:nvGraphicFramePr>
        <p:xfrm>
          <a:off x="3802599" y="4835362"/>
          <a:ext cx="4745051" cy="1981200"/>
        </p:xfrm>
        <a:graphic>
          <a:graphicData uri="http://schemas.openxmlformats.org/drawingml/2006/table">
            <a:tbl>
              <a:tblPr firstRow="1" bandRow="1">
                <a:tableStyleId>{7DF18680-E054-41AD-8BC1-D1AEF772440D}</a:tableStyleId>
              </a:tblPr>
              <a:tblGrid>
                <a:gridCol w="1813381">
                  <a:extLst>
                    <a:ext uri="{9D8B030D-6E8A-4147-A177-3AD203B41FA5}">
                      <a16:colId xmlns:a16="http://schemas.microsoft.com/office/drawing/2014/main" val="2956442999"/>
                    </a:ext>
                  </a:extLst>
                </a:gridCol>
                <a:gridCol w="2931670">
                  <a:extLst>
                    <a:ext uri="{9D8B030D-6E8A-4147-A177-3AD203B41FA5}">
                      <a16:colId xmlns:a16="http://schemas.microsoft.com/office/drawing/2014/main" val="3816270655"/>
                    </a:ext>
                  </a:extLst>
                </a:gridCol>
              </a:tblGrid>
              <a:tr h="327355">
                <a:tc>
                  <a:txBody>
                    <a:bodyPr/>
                    <a:lstStyle/>
                    <a:p>
                      <a:pPr algn="l"/>
                      <a:r>
                        <a:rPr lang="en-US" altLang="zh-TW" sz="2000" dirty="0" smtClean="0"/>
                        <a:t>Compartment</a:t>
                      </a:r>
                      <a:endParaRPr lang="zh-TW" altLang="en-US" sz="2000" dirty="0"/>
                    </a:p>
                  </a:txBody>
                  <a:tcPr anchor="ctr"/>
                </a:tc>
                <a:tc>
                  <a:txBody>
                    <a:bodyPr/>
                    <a:lstStyle/>
                    <a:p>
                      <a:pPr algn="l"/>
                      <a:r>
                        <a:rPr lang="en-US" altLang="zh-TW" sz="2000" dirty="0" smtClean="0"/>
                        <a:t>Standing</a:t>
                      </a:r>
                      <a:r>
                        <a:rPr lang="en-US" altLang="zh-TW" sz="2000" baseline="0" dirty="0" smtClean="0"/>
                        <a:t> stock (</a:t>
                      </a:r>
                      <a:r>
                        <a:rPr lang="en-US" altLang="zh-TW" sz="2000" dirty="0" err="1" smtClean="0"/>
                        <a:t>mgC</a:t>
                      </a:r>
                      <a:r>
                        <a:rPr lang="en-US" altLang="zh-TW" sz="2000" dirty="0" smtClean="0"/>
                        <a:t> m</a:t>
                      </a:r>
                      <a:r>
                        <a:rPr lang="en-US" altLang="zh-TW" sz="2000" baseline="30000" dirty="0" smtClean="0"/>
                        <a:t>-2</a:t>
                      </a:r>
                      <a:r>
                        <a:rPr lang="en-US" altLang="zh-TW" sz="2000" dirty="0" smtClean="0"/>
                        <a:t>)</a:t>
                      </a:r>
                      <a:endParaRPr lang="zh-TW" altLang="en-US" sz="2000" dirty="0"/>
                    </a:p>
                  </a:txBody>
                  <a:tcPr anchor="ctr"/>
                </a:tc>
                <a:extLst>
                  <a:ext uri="{0D108BD9-81ED-4DB2-BD59-A6C34878D82A}">
                    <a16:rowId xmlns:a16="http://schemas.microsoft.com/office/drawing/2014/main" val="2853836970"/>
                  </a:ext>
                </a:extLst>
              </a:tr>
              <a:tr h="327355">
                <a:tc>
                  <a:txBody>
                    <a:bodyPr/>
                    <a:lstStyle/>
                    <a:p>
                      <a:pPr algn="l"/>
                      <a:r>
                        <a:rPr lang="en-US" altLang="zh-TW" sz="2000" dirty="0" smtClean="0"/>
                        <a:t>Detritus</a:t>
                      </a:r>
                      <a:endParaRPr lang="zh-TW"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t>858,789.6</a:t>
                      </a:r>
                    </a:p>
                  </a:txBody>
                  <a:tcPr anchor="ctr"/>
                </a:tc>
                <a:extLst>
                  <a:ext uri="{0D108BD9-81ED-4DB2-BD59-A6C34878D82A}">
                    <a16:rowId xmlns:a16="http://schemas.microsoft.com/office/drawing/2014/main" val="2456497944"/>
                  </a:ext>
                </a:extLst>
              </a:tr>
              <a:tr h="327355">
                <a:tc>
                  <a:txBody>
                    <a:bodyPr/>
                    <a:lstStyle/>
                    <a:p>
                      <a:pPr algn="l"/>
                      <a:r>
                        <a:rPr lang="en-US" altLang="zh-TW" sz="2000" dirty="0" smtClean="0"/>
                        <a:t>Bacteria</a:t>
                      </a:r>
                      <a:endParaRPr lang="zh-TW" altLang="en-US" sz="2000" dirty="0"/>
                    </a:p>
                  </a:txBody>
                  <a:tcPr anchor="ctr"/>
                </a:tc>
                <a:tc>
                  <a:txBody>
                    <a:bodyPr/>
                    <a:lstStyle/>
                    <a:p>
                      <a:pPr algn="ctr"/>
                      <a:r>
                        <a:rPr lang="en-US" altLang="zh-TW" sz="2000" dirty="0" smtClean="0"/>
                        <a:t>58.08</a:t>
                      </a:r>
                      <a:endParaRPr lang="en-US" altLang="zh-TW" sz="2000" dirty="0">
                        <a:solidFill>
                          <a:schemeClr val="tx1"/>
                        </a:solidFill>
                      </a:endParaRPr>
                    </a:p>
                  </a:txBody>
                  <a:tcPr anchor="ctr"/>
                </a:tc>
                <a:extLst>
                  <a:ext uri="{0D108BD9-81ED-4DB2-BD59-A6C34878D82A}">
                    <a16:rowId xmlns:a16="http://schemas.microsoft.com/office/drawing/2014/main" val="2306985949"/>
                  </a:ext>
                </a:extLst>
              </a:tr>
              <a:tr h="327355">
                <a:tc>
                  <a:txBody>
                    <a:bodyPr/>
                    <a:lstStyle/>
                    <a:p>
                      <a:pPr algn="l"/>
                      <a:r>
                        <a:rPr lang="en-US" altLang="zh-TW" sz="2000" dirty="0" err="1" smtClean="0"/>
                        <a:t>Meiofauna</a:t>
                      </a:r>
                      <a:endParaRPr lang="zh-TW" altLang="en-US" sz="2000" dirty="0"/>
                    </a:p>
                  </a:txBody>
                  <a:tcPr anchor="ctr"/>
                </a:tc>
                <a:tc>
                  <a:txBody>
                    <a:bodyPr/>
                    <a:lstStyle/>
                    <a:p>
                      <a:pPr algn="ctr"/>
                      <a:r>
                        <a:rPr lang="zh-TW" altLang="en-US" sz="2000" dirty="0" smtClean="0"/>
                        <a:t>259.68</a:t>
                      </a:r>
                      <a:endParaRPr lang="zh-TW" altLang="en-US" sz="2000" dirty="0"/>
                    </a:p>
                  </a:txBody>
                  <a:tcPr anchor="ctr"/>
                </a:tc>
                <a:extLst>
                  <a:ext uri="{0D108BD9-81ED-4DB2-BD59-A6C34878D82A}">
                    <a16:rowId xmlns:a16="http://schemas.microsoft.com/office/drawing/2014/main" val="3741266617"/>
                  </a:ext>
                </a:extLst>
              </a:tr>
              <a:tr h="327355">
                <a:tc>
                  <a:txBody>
                    <a:bodyPr/>
                    <a:lstStyle/>
                    <a:p>
                      <a:pPr algn="l"/>
                      <a:r>
                        <a:rPr lang="en-US" altLang="zh-TW" sz="2000" dirty="0" err="1" smtClean="0"/>
                        <a:t>Macrofauna</a:t>
                      </a:r>
                      <a:endParaRPr lang="zh-TW" altLang="en-US" sz="2000" dirty="0"/>
                    </a:p>
                  </a:txBody>
                  <a:tcPr anchor="ctr"/>
                </a:tc>
                <a:tc>
                  <a:txBody>
                    <a:bodyPr/>
                    <a:lstStyle/>
                    <a:p>
                      <a:pPr algn="ctr"/>
                      <a:r>
                        <a:rPr lang="zh-TW" altLang="en-US" sz="2000" dirty="0" smtClean="0"/>
                        <a:t>226.68</a:t>
                      </a:r>
                      <a:endParaRPr lang="zh-TW" altLang="en-US" sz="2000" dirty="0"/>
                    </a:p>
                  </a:txBody>
                  <a:tcPr anchor="ctr"/>
                </a:tc>
                <a:extLst>
                  <a:ext uri="{0D108BD9-81ED-4DB2-BD59-A6C34878D82A}">
                    <a16:rowId xmlns:a16="http://schemas.microsoft.com/office/drawing/2014/main" val="1523799684"/>
                  </a:ext>
                </a:extLst>
              </a:tr>
            </a:tbl>
          </a:graphicData>
        </a:graphic>
      </p:graphicFrame>
    </p:spTree>
    <p:extLst>
      <p:ext uri="{BB962C8B-B14F-4D97-AF65-F5344CB8AC3E}">
        <p14:creationId xmlns:p14="http://schemas.microsoft.com/office/powerpoint/2010/main" val="28803686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158250" y="190005"/>
            <a:ext cx="8861272" cy="523220"/>
          </a:xfrm>
          <a:prstGeom prst="rect">
            <a:avLst/>
          </a:prstGeom>
          <a:noFill/>
        </p:spPr>
        <p:txBody>
          <a:bodyPr wrap="none" rtlCol="0">
            <a:spAutoFit/>
          </a:bodyPr>
          <a:lstStyle/>
          <a:p>
            <a:r>
              <a:rPr lang="en-US" altLang="zh-TW" sz="2800" dirty="0"/>
              <a:t>Comparison: Data from </a:t>
            </a:r>
            <a:r>
              <a:rPr lang="en-US" altLang="zh-TW" sz="2800" dirty="0" smtClean="0"/>
              <a:t>Rowe et al. (2008) in </a:t>
            </a:r>
            <a:r>
              <a:rPr lang="en-US" altLang="zh-TW" sz="2800" dirty="0"/>
              <a:t>Gulf of Mexico</a:t>
            </a:r>
            <a:endParaRPr lang="zh-TW" altLang="en-US" sz="2800" dirty="0"/>
          </a:p>
        </p:txBody>
      </p:sp>
      <p:grpSp>
        <p:nvGrpSpPr>
          <p:cNvPr id="5" name="群組 4"/>
          <p:cNvGrpSpPr/>
          <p:nvPr/>
        </p:nvGrpSpPr>
        <p:grpSpPr>
          <a:xfrm>
            <a:off x="158250" y="1082557"/>
            <a:ext cx="11673444" cy="2735334"/>
            <a:chOff x="249382" y="855023"/>
            <a:chExt cx="11673444" cy="2735334"/>
          </a:xfrm>
        </p:grpSpPr>
        <p:pic>
          <p:nvPicPr>
            <p:cNvPr id="4" name="圖片 3"/>
            <p:cNvPicPr>
              <a:picLocks noChangeAspect="1"/>
            </p:cNvPicPr>
            <p:nvPr/>
          </p:nvPicPr>
          <p:blipFill rotWithShape="1">
            <a:blip r:embed="rId3"/>
            <a:srcRect l="11212" t="46450" r="10021" b="32652"/>
            <a:stretch/>
          </p:blipFill>
          <p:spPr>
            <a:xfrm>
              <a:off x="249382" y="855023"/>
              <a:ext cx="11673444" cy="1742127"/>
            </a:xfrm>
            <a:prstGeom prst="rect">
              <a:avLst/>
            </a:prstGeom>
          </p:spPr>
        </p:pic>
        <p:sp>
          <p:nvSpPr>
            <p:cNvPr id="6" name="矩形 5"/>
            <p:cNvSpPr/>
            <p:nvPr/>
          </p:nvSpPr>
          <p:spPr>
            <a:xfrm>
              <a:off x="1720850" y="1822450"/>
              <a:ext cx="10129774" cy="4178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249382" y="2728583"/>
              <a:ext cx="7034068" cy="861774"/>
            </a:xfrm>
            <a:prstGeom prst="rect">
              <a:avLst/>
            </a:prstGeom>
          </p:spPr>
          <p:txBody>
            <a:bodyPr wrap="square">
              <a:spAutoFit/>
            </a:bodyPr>
            <a:lstStyle/>
            <a:p>
              <a:r>
                <a:rPr lang="en-US" altLang="zh-TW" sz="1600" dirty="0" smtClean="0"/>
                <a:t>MT1: Mississippi canyon head</a:t>
              </a:r>
            </a:p>
            <a:p>
              <a:r>
                <a:rPr lang="en-US" altLang="zh-TW" sz="1600" dirty="0" smtClean="0"/>
                <a:t>MT3: </a:t>
              </a:r>
              <a:r>
                <a:rPr lang="en-US" altLang="zh-TW" sz="1600" dirty="0"/>
                <a:t>upper continental slope in the Mississippi </a:t>
              </a:r>
              <a:r>
                <a:rPr lang="en-US" altLang="zh-TW" sz="1600" dirty="0" smtClean="0"/>
                <a:t>Canyon</a:t>
              </a:r>
            </a:p>
            <a:p>
              <a:r>
                <a:rPr lang="en-US" altLang="zh-TW" sz="1600" dirty="0" smtClean="0"/>
                <a:t>S36 :</a:t>
              </a:r>
              <a:r>
                <a:rPr lang="en-US" altLang="zh-TW" sz="1600" dirty="0"/>
                <a:t> deep </a:t>
              </a:r>
              <a:r>
                <a:rPr lang="en-US" altLang="zh-TW" sz="1600" dirty="0" smtClean="0"/>
                <a:t>continental </a:t>
              </a:r>
              <a:r>
                <a:rPr lang="en-US" altLang="zh-TW" sz="1600" dirty="0"/>
                <a:t>slope in the </a:t>
              </a:r>
              <a:r>
                <a:rPr lang="en-US" altLang="zh-TW" sz="1600" dirty="0" err="1"/>
                <a:t>DeSoto</a:t>
              </a:r>
              <a:r>
                <a:rPr lang="en-US" altLang="zh-TW" sz="1600" dirty="0"/>
                <a:t> Canyon</a:t>
              </a:r>
              <a:endParaRPr lang="zh-TW" altLang="en-US" sz="1600" dirty="0"/>
            </a:p>
          </p:txBody>
        </p:sp>
      </p:grpSp>
      <p:graphicFrame>
        <p:nvGraphicFramePr>
          <p:cNvPr id="8" name="表格 7"/>
          <p:cNvGraphicFramePr>
            <a:graphicFrameLocks noGrp="1"/>
          </p:cNvGraphicFramePr>
          <p:nvPr>
            <p:extLst>
              <p:ext uri="{D42A27DB-BD31-4B8C-83A1-F6EECF244321}">
                <p14:modId xmlns:p14="http://schemas.microsoft.com/office/powerpoint/2010/main" val="3919385126"/>
              </p:ext>
            </p:extLst>
          </p:nvPr>
        </p:nvGraphicFramePr>
        <p:xfrm>
          <a:off x="404831" y="4318656"/>
          <a:ext cx="4679233" cy="1981200"/>
        </p:xfrm>
        <a:graphic>
          <a:graphicData uri="http://schemas.openxmlformats.org/drawingml/2006/table">
            <a:tbl>
              <a:tblPr firstRow="1" bandRow="1">
                <a:tableStyleId>{00A15C55-8517-42AA-B614-E9B94910E393}</a:tableStyleId>
              </a:tblPr>
              <a:tblGrid>
                <a:gridCol w="1788228">
                  <a:extLst>
                    <a:ext uri="{9D8B030D-6E8A-4147-A177-3AD203B41FA5}">
                      <a16:colId xmlns:a16="http://schemas.microsoft.com/office/drawing/2014/main" val="2956442999"/>
                    </a:ext>
                  </a:extLst>
                </a:gridCol>
                <a:gridCol w="2891005">
                  <a:extLst>
                    <a:ext uri="{9D8B030D-6E8A-4147-A177-3AD203B41FA5}">
                      <a16:colId xmlns:a16="http://schemas.microsoft.com/office/drawing/2014/main" val="3816270655"/>
                    </a:ext>
                  </a:extLst>
                </a:gridCol>
              </a:tblGrid>
              <a:tr h="393058">
                <a:tc>
                  <a:txBody>
                    <a:bodyPr/>
                    <a:lstStyle/>
                    <a:p>
                      <a:pPr algn="l"/>
                      <a:r>
                        <a:rPr lang="en-US" altLang="zh-TW" sz="2000" dirty="0" smtClean="0"/>
                        <a:t>Compartment</a:t>
                      </a:r>
                      <a:endParaRPr lang="zh-TW" altLang="en-US" sz="2000" dirty="0"/>
                    </a:p>
                  </a:txBody>
                  <a:tcPr anchor="ctr"/>
                </a:tc>
                <a:tc>
                  <a:txBody>
                    <a:bodyPr/>
                    <a:lstStyle/>
                    <a:p>
                      <a:pPr algn="l"/>
                      <a:r>
                        <a:rPr lang="en-US" altLang="zh-TW" sz="2000" dirty="0" smtClean="0"/>
                        <a:t>Standing</a:t>
                      </a:r>
                      <a:r>
                        <a:rPr lang="en-US" altLang="zh-TW" sz="2000" baseline="0" dirty="0" smtClean="0"/>
                        <a:t> stock (</a:t>
                      </a:r>
                      <a:r>
                        <a:rPr lang="en-US" altLang="zh-TW" sz="2000" dirty="0" err="1" smtClean="0"/>
                        <a:t>mgC</a:t>
                      </a:r>
                      <a:r>
                        <a:rPr lang="en-US" altLang="zh-TW" sz="2000" dirty="0" smtClean="0"/>
                        <a:t> m</a:t>
                      </a:r>
                      <a:r>
                        <a:rPr lang="en-US" altLang="zh-TW" sz="2000" baseline="30000" dirty="0" smtClean="0"/>
                        <a:t>-2</a:t>
                      </a:r>
                      <a:r>
                        <a:rPr lang="en-US" altLang="zh-TW" sz="2000" dirty="0" smtClean="0"/>
                        <a:t>)</a:t>
                      </a:r>
                      <a:endParaRPr lang="zh-TW" altLang="en-US" sz="2000" dirty="0"/>
                    </a:p>
                  </a:txBody>
                  <a:tcPr anchor="ctr"/>
                </a:tc>
                <a:extLst>
                  <a:ext uri="{0D108BD9-81ED-4DB2-BD59-A6C34878D82A}">
                    <a16:rowId xmlns:a16="http://schemas.microsoft.com/office/drawing/2014/main" val="2853836970"/>
                  </a:ext>
                </a:extLst>
              </a:tr>
              <a:tr h="345056">
                <a:tc>
                  <a:txBody>
                    <a:bodyPr/>
                    <a:lstStyle/>
                    <a:p>
                      <a:pPr algn="l"/>
                      <a:r>
                        <a:rPr lang="en-US" altLang="zh-TW" sz="2000" dirty="0" smtClean="0"/>
                        <a:t>Detritus</a:t>
                      </a:r>
                      <a:endParaRPr lang="zh-TW"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t>760000</a:t>
                      </a:r>
                    </a:p>
                  </a:txBody>
                  <a:tcPr anchor="ctr"/>
                </a:tc>
                <a:extLst>
                  <a:ext uri="{0D108BD9-81ED-4DB2-BD59-A6C34878D82A}">
                    <a16:rowId xmlns:a16="http://schemas.microsoft.com/office/drawing/2014/main" val="2456497944"/>
                  </a:ext>
                </a:extLst>
              </a:tr>
              <a:tr h="345056">
                <a:tc>
                  <a:txBody>
                    <a:bodyPr/>
                    <a:lstStyle/>
                    <a:p>
                      <a:pPr algn="l"/>
                      <a:r>
                        <a:rPr lang="en-US" altLang="zh-TW" sz="2000" dirty="0" smtClean="0"/>
                        <a:t>Bacteria</a:t>
                      </a:r>
                      <a:endParaRPr lang="zh-TW" altLang="en-US" sz="2000" dirty="0"/>
                    </a:p>
                  </a:txBody>
                  <a:tcPr anchor="ctr"/>
                </a:tc>
                <a:tc>
                  <a:txBody>
                    <a:bodyPr/>
                    <a:lstStyle/>
                    <a:p>
                      <a:pPr algn="ctr"/>
                      <a:r>
                        <a:rPr lang="en-US" altLang="zh-TW" sz="2000" dirty="0" smtClean="0">
                          <a:solidFill>
                            <a:schemeClr val="tx1"/>
                          </a:solidFill>
                        </a:rPr>
                        <a:t>2585</a:t>
                      </a:r>
                      <a:endParaRPr lang="en-US" altLang="zh-TW" sz="2000" dirty="0">
                        <a:solidFill>
                          <a:schemeClr val="tx1"/>
                        </a:solidFill>
                      </a:endParaRPr>
                    </a:p>
                  </a:txBody>
                  <a:tcPr anchor="ctr"/>
                </a:tc>
                <a:extLst>
                  <a:ext uri="{0D108BD9-81ED-4DB2-BD59-A6C34878D82A}">
                    <a16:rowId xmlns:a16="http://schemas.microsoft.com/office/drawing/2014/main" val="2306985949"/>
                  </a:ext>
                </a:extLst>
              </a:tr>
              <a:tr h="345056">
                <a:tc>
                  <a:txBody>
                    <a:bodyPr/>
                    <a:lstStyle/>
                    <a:p>
                      <a:pPr algn="l"/>
                      <a:r>
                        <a:rPr lang="en-US" altLang="zh-TW" sz="2000" dirty="0" err="1" smtClean="0"/>
                        <a:t>Meiofauna</a:t>
                      </a:r>
                      <a:endParaRPr lang="zh-TW" altLang="en-US" sz="2000" dirty="0"/>
                    </a:p>
                  </a:txBody>
                  <a:tcPr anchor="ctr"/>
                </a:tc>
                <a:tc>
                  <a:txBody>
                    <a:bodyPr/>
                    <a:lstStyle/>
                    <a:p>
                      <a:pPr algn="ctr"/>
                      <a:r>
                        <a:rPr lang="en-US" altLang="zh-TW" sz="2000" dirty="0" smtClean="0"/>
                        <a:t>208</a:t>
                      </a:r>
                      <a:endParaRPr lang="zh-TW" altLang="en-US" sz="2000" dirty="0"/>
                    </a:p>
                  </a:txBody>
                  <a:tcPr anchor="ctr"/>
                </a:tc>
                <a:extLst>
                  <a:ext uri="{0D108BD9-81ED-4DB2-BD59-A6C34878D82A}">
                    <a16:rowId xmlns:a16="http://schemas.microsoft.com/office/drawing/2014/main" val="3741266617"/>
                  </a:ext>
                </a:extLst>
              </a:tr>
              <a:tr h="345056">
                <a:tc>
                  <a:txBody>
                    <a:bodyPr/>
                    <a:lstStyle/>
                    <a:p>
                      <a:pPr algn="l"/>
                      <a:r>
                        <a:rPr lang="en-US" altLang="zh-TW" sz="2000" dirty="0" err="1" smtClean="0"/>
                        <a:t>Macrofauna</a:t>
                      </a:r>
                      <a:endParaRPr lang="zh-TW" altLang="en-US" sz="2000" dirty="0"/>
                    </a:p>
                  </a:txBody>
                  <a:tcPr anchor="ctr"/>
                </a:tc>
                <a:tc>
                  <a:txBody>
                    <a:bodyPr/>
                    <a:lstStyle/>
                    <a:p>
                      <a:pPr algn="ctr"/>
                      <a:r>
                        <a:rPr lang="en-US" altLang="zh-TW" sz="2000" dirty="0" smtClean="0"/>
                        <a:t>816</a:t>
                      </a:r>
                      <a:endParaRPr lang="zh-TW" altLang="en-US" sz="2000" dirty="0"/>
                    </a:p>
                  </a:txBody>
                  <a:tcPr anchor="ctr"/>
                </a:tc>
                <a:extLst>
                  <a:ext uri="{0D108BD9-81ED-4DB2-BD59-A6C34878D82A}">
                    <a16:rowId xmlns:a16="http://schemas.microsoft.com/office/drawing/2014/main" val="1523799684"/>
                  </a:ext>
                </a:extLst>
              </a:tr>
            </a:tbl>
          </a:graphicData>
        </a:graphic>
      </p:graphicFrame>
      <p:sp>
        <p:nvSpPr>
          <p:cNvPr id="3" name="矩形 2"/>
          <p:cNvSpPr/>
          <p:nvPr/>
        </p:nvSpPr>
        <p:spPr>
          <a:xfrm>
            <a:off x="404830" y="3949324"/>
            <a:ext cx="615648" cy="369332"/>
          </a:xfrm>
          <a:prstGeom prst="rect">
            <a:avLst/>
          </a:prstGeom>
        </p:spPr>
        <p:txBody>
          <a:bodyPr wrap="square">
            <a:spAutoFit/>
          </a:bodyPr>
          <a:lstStyle/>
          <a:p>
            <a:r>
              <a:rPr lang="en-US" altLang="zh-TW" dirty="0" smtClean="0"/>
              <a:t>MT1</a:t>
            </a:r>
            <a:endParaRPr lang="zh-TW" altLang="en-US" dirty="0"/>
          </a:p>
        </p:txBody>
      </p:sp>
      <p:graphicFrame>
        <p:nvGraphicFramePr>
          <p:cNvPr id="9" name="表格 8"/>
          <p:cNvGraphicFramePr>
            <a:graphicFrameLocks noGrp="1"/>
          </p:cNvGraphicFramePr>
          <p:nvPr>
            <p:extLst>
              <p:ext uri="{D42A27DB-BD31-4B8C-83A1-F6EECF244321}">
                <p14:modId xmlns:p14="http://schemas.microsoft.com/office/powerpoint/2010/main" val="1141236242"/>
              </p:ext>
            </p:extLst>
          </p:nvPr>
        </p:nvGraphicFramePr>
        <p:xfrm>
          <a:off x="6391102" y="4318656"/>
          <a:ext cx="4679233" cy="1981200"/>
        </p:xfrm>
        <a:graphic>
          <a:graphicData uri="http://schemas.openxmlformats.org/drawingml/2006/table">
            <a:tbl>
              <a:tblPr firstRow="1" bandRow="1">
                <a:tableStyleId>{00A15C55-8517-42AA-B614-E9B94910E393}</a:tableStyleId>
              </a:tblPr>
              <a:tblGrid>
                <a:gridCol w="1788228">
                  <a:extLst>
                    <a:ext uri="{9D8B030D-6E8A-4147-A177-3AD203B41FA5}">
                      <a16:colId xmlns:a16="http://schemas.microsoft.com/office/drawing/2014/main" val="2956442999"/>
                    </a:ext>
                  </a:extLst>
                </a:gridCol>
                <a:gridCol w="2891005">
                  <a:extLst>
                    <a:ext uri="{9D8B030D-6E8A-4147-A177-3AD203B41FA5}">
                      <a16:colId xmlns:a16="http://schemas.microsoft.com/office/drawing/2014/main" val="3816270655"/>
                    </a:ext>
                  </a:extLst>
                </a:gridCol>
              </a:tblGrid>
              <a:tr h="393058">
                <a:tc>
                  <a:txBody>
                    <a:bodyPr/>
                    <a:lstStyle/>
                    <a:p>
                      <a:pPr algn="l"/>
                      <a:r>
                        <a:rPr lang="en-US" altLang="zh-TW" sz="2000" dirty="0" smtClean="0"/>
                        <a:t>Compartment</a:t>
                      </a:r>
                      <a:endParaRPr lang="zh-TW" altLang="en-US" sz="2000" dirty="0"/>
                    </a:p>
                  </a:txBody>
                  <a:tcPr anchor="ctr"/>
                </a:tc>
                <a:tc>
                  <a:txBody>
                    <a:bodyPr/>
                    <a:lstStyle/>
                    <a:p>
                      <a:pPr algn="l"/>
                      <a:r>
                        <a:rPr lang="en-US" altLang="zh-TW" sz="2000" dirty="0" smtClean="0"/>
                        <a:t>Standing</a:t>
                      </a:r>
                      <a:r>
                        <a:rPr lang="en-US" altLang="zh-TW" sz="2000" baseline="0" dirty="0" smtClean="0"/>
                        <a:t> stock (</a:t>
                      </a:r>
                      <a:r>
                        <a:rPr lang="en-US" altLang="zh-TW" sz="2000" dirty="0" err="1" smtClean="0"/>
                        <a:t>mgC</a:t>
                      </a:r>
                      <a:r>
                        <a:rPr lang="en-US" altLang="zh-TW" sz="2000" dirty="0" smtClean="0"/>
                        <a:t> m</a:t>
                      </a:r>
                      <a:r>
                        <a:rPr lang="en-US" altLang="zh-TW" sz="2000" baseline="30000" dirty="0" smtClean="0"/>
                        <a:t>-2</a:t>
                      </a:r>
                      <a:r>
                        <a:rPr lang="en-US" altLang="zh-TW" sz="2000" dirty="0" smtClean="0"/>
                        <a:t>)</a:t>
                      </a:r>
                      <a:endParaRPr lang="zh-TW" altLang="en-US" sz="2000" dirty="0"/>
                    </a:p>
                  </a:txBody>
                  <a:tcPr anchor="ctr"/>
                </a:tc>
                <a:extLst>
                  <a:ext uri="{0D108BD9-81ED-4DB2-BD59-A6C34878D82A}">
                    <a16:rowId xmlns:a16="http://schemas.microsoft.com/office/drawing/2014/main" val="2853836970"/>
                  </a:ext>
                </a:extLst>
              </a:tr>
              <a:tr h="345056">
                <a:tc>
                  <a:txBody>
                    <a:bodyPr/>
                    <a:lstStyle/>
                    <a:p>
                      <a:pPr algn="l"/>
                      <a:r>
                        <a:rPr lang="en-US" altLang="zh-TW" sz="2000" dirty="0" smtClean="0"/>
                        <a:t>Detritus</a:t>
                      </a:r>
                      <a:endParaRPr lang="zh-TW"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t>702000</a:t>
                      </a:r>
                    </a:p>
                  </a:txBody>
                  <a:tcPr anchor="ctr"/>
                </a:tc>
                <a:extLst>
                  <a:ext uri="{0D108BD9-81ED-4DB2-BD59-A6C34878D82A}">
                    <a16:rowId xmlns:a16="http://schemas.microsoft.com/office/drawing/2014/main" val="2456497944"/>
                  </a:ext>
                </a:extLst>
              </a:tr>
              <a:tr h="345056">
                <a:tc>
                  <a:txBody>
                    <a:bodyPr/>
                    <a:lstStyle/>
                    <a:p>
                      <a:pPr algn="l"/>
                      <a:r>
                        <a:rPr lang="en-US" altLang="zh-TW" sz="2000" dirty="0" smtClean="0"/>
                        <a:t>Bacteria</a:t>
                      </a:r>
                      <a:endParaRPr lang="zh-TW" altLang="en-US" sz="2000" dirty="0"/>
                    </a:p>
                  </a:txBody>
                  <a:tcPr anchor="ctr"/>
                </a:tc>
                <a:tc>
                  <a:txBody>
                    <a:bodyPr/>
                    <a:lstStyle/>
                    <a:p>
                      <a:pPr algn="ctr"/>
                      <a:r>
                        <a:rPr lang="en-US" altLang="zh-TW" sz="2000" dirty="0" smtClean="0">
                          <a:solidFill>
                            <a:schemeClr val="tx1"/>
                          </a:solidFill>
                        </a:rPr>
                        <a:t>2465</a:t>
                      </a:r>
                      <a:endParaRPr lang="en-US" altLang="zh-TW" sz="2000" dirty="0">
                        <a:solidFill>
                          <a:schemeClr val="tx1"/>
                        </a:solidFill>
                      </a:endParaRPr>
                    </a:p>
                  </a:txBody>
                  <a:tcPr anchor="ctr"/>
                </a:tc>
                <a:extLst>
                  <a:ext uri="{0D108BD9-81ED-4DB2-BD59-A6C34878D82A}">
                    <a16:rowId xmlns:a16="http://schemas.microsoft.com/office/drawing/2014/main" val="2306985949"/>
                  </a:ext>
                </a:extLst>
              </a:tr>
              <a:tr h="345056">
                <a:tc>
                  <a:txBody>
                    <a:bodyPr/>
                    <a:lstStyle/>
                    <a:p>
                      <a:pPr algn="l"/>
                      <a:r>
                        <a:rPr lang="en-US" altLang="zh-TW" sz="2000" dirty="0" err="1" smtClean="0"/>
                        <a:t>Meiofauna</a:t>
                      </a:r>
                      <a:endParaRPr lang="zh-TW" altLang="en-US" sz="2000" dirty="0"/>
                    </a:p>
                  </a:txBody>
                  <a:tcPr anchor="ctr"/>
                </a:tc>
                <a:tc>
                  <a:txBody>
                    <a:bodyPr/>
                    <a:lstStyle/>
                    <a:p>
                      <a:pPr algn="ctr"/>
                      <a:r>
                        <a:rPr lang="en-US" altLang="zh-TW" sz="2000" dirty="0" smtClean="0"/>
                        <a:t>194</a:t>
                      </a:r>
                      <a:endParaRPr lang="zh-TW" altLang="en-US" sz="2000" dirty="0"/>
                    </a:p>
                  </a:txBody>
                  <a:tcPr anchor="ctr"/>
                </a:tc>
                <a:extLst>
                  <a:ext uri="{0D108BD9-81ED-4DB2-BD59-A6C34878D82A}">
                    <a16:rowId xmlns:a16="http://schemas.microsoft.com/office/drawing/2014/main" val="3741266617"/>
                  </a:ext>
                </a:extLst>
              </a:tr>
              <a:tr h="345056">
                <a:tc>
                  <a:txBody>
                    <a:bodyPr/>
                    <a:lstStyle/>
                    <a:p>
                      <a:pPr algn="l"/>
                      <a:r>
                        <a:rPr lang="en-US" altLang="zh-TW" sz="2000" dirty="0" err="1" smtClean="0"/>
                        <a:t>Macrofauna</a:t>
                      </a:r>
                      <a:endParaRPr lang="zh-TW" altLang="en-US" sz="2000" dirty="0"/>
                    </a:p>
                  </a:txBody>
                  <a:tcPr anchor="ctr"/>
                </a:tc>
                <a:tc>
                  <a:txBody>
                    <a:bodyPr/>
                    <a:lstStyle/>
                    <a:p>
                      <a:pPr algn="ctr"/>
                      <a:r>
                        <a:rPr lang="en-US" altLang="zh-TW" sz="2000" dirty="0" smtClean="0"/>
                        <a:t>110</a:t>
                      </a:r>
                      <a:endParaRPr lang="zh-TW" altLang="en-US" sz="2000" dirty="0"/>
                    </a:p>
                  </a:txBody>
                  <a:tcPr anchor="ctr"/>
                </a:tc>
                <a:extLst>
                  <a:ext uri="{0D108BD9-81ED-4DB2-BD59-A6C34878D82A}">
                    <a16:rowId xmlns:a16="http://schemas.microsoft.com/office/drawing/2014/main" val="1523799684"/>
                  </a:ext>
                </a:extLst>
              </a:tr>
            </a:tbl>
          </a:graphicData>
        </a:graphic>
      </p:graphicFrame>
      <p:sp>
        <p:nvSpPr>
          <p:cNvPr id="10" name="矩形 9"/>
          <p:cNvSpPr/>
          <p:nvPr/>
        </p:nvSpPr>
        <p:spPr>
          <a:xfrm>
            <a:off x="6341372" y="3949324"/>
            <a:ext cx="615648" cy="369332"/>
          </a:xfrm>
          <a:prstGeom prst="rect">
            <a:avLst/>
          </a:prstGeom>
        </p:spPr>
        <p:txBody>
          <a:bodyPr wrap="square">
            <a:spAutoFit/>
          </a:bodyPr>
          <a:lstStyle/>
          <a:p>
            <a:r>
              <a:rPr lang="en-US" altLang="zh-TW" dirty="0" smtClean="0"/>
              <a:t>MT3</a:t>
            </a:r>
            <a:endParaRPr lang="zh-TW" altLang="en-US" dirty="0"/>
          </a:p>
        </p:txBody>
      </p:sp>
    </p:spTree>
    <p:extLst>
      <p:ext uri="{BB962C8B-B14F-4D97-AF65-F5344CB8AC3E}">
        <p14:creationId xmlns:p14="http://schemas.microsoft.com/office/powerpoint/2010/main" val="6336185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ext uri="{D42A27DB-BD31-4B8C-83A1-F6EECF244321}">
                <p14:modId xmlns:p14="http://schemas.microsoft.com/office/powerpoint/2010/main" val="1973273035"/>
              </p:ext>
            </p:extLst>
          </p:nvPr>
        </p:nvGraphicFramePr>
        <p:xfrm>
          <a:off x="672094" y="677147"/>
          <a:ext cx="4581553" cy="2311080"/>
        </p:xfrm>
        <a:graphic>
          <a:graphicData uri="http://schemas.openxmlformats.org/drawingml/2006/table">
            <a:tbl>
              <a:tblPr firstRow="1" bandRow="1">
                <a:tableStyleId>{073A0DAA-6AF3-43AB-8588-CEC1D06C72B9}</a:tableStyleId>
              </a:tblPr>
              <a:tblGrid>
                <a:gridCol w="2321600">
                  <a:extLst>
                    <a:ext uri="{9D8B030D-6E8A-4147-A177-3AD203B41FA5}">
                      <a16:colId xmlns:a16="http://schemas.microsoft.com/office/drawing/2014/main" val="2956442999"/>
                    </a:ext>
                  </a:extLst>
                </a:gridCol>
                <a:gridCol w="2259953">
                  <a:extLst>
                    <a:ext uri="{9D8B030D-6E8A-4147-A177-3AD203B41FA5}">
                      <a16:colId xmlns:a16="http://schemas.microsoft.com/office/drawing/2014/main" val="3816270655"/>
                    </a:ext>
                  </a:extLst>
                </a:gridCol>
              </a:tblGrid>
              <a:tr h="694744">
                <a:tc>
                  <a:txBody>
                    <a:bodyPr/>
                    <a:lstStyle/>
                    <a:p>
                      <a:pPr algn="l"/>
                      <a:r>
                        <a:rPr lang="en-US" altLang="zh-TW" sz="2000" dirty="0" smtClean="0"/>
                        <a:t>Compartment</a:t>
                      </a:r>
                      <a:endParaRPr lang="zh-TW" altLang="en-US" sz="2000" dirty="0"/>
                    </a:p>
                  </a:txBody>
                  <a:tcPr anchor="ctr"/>
                </a:tc>
                <a:tc>
                  <a:txBody>
                    <a:bodyPr/>
                    <a:lstStyle/>
                    <a:p>
                      <a:pPr algn="ctr"/>
                      <a:r>
                        <a:rPr lang="en-US" altLang="zh-TW" sz="2000" dirty="0" smtClean="0"/>
                        <a:t>Standing</a:t>
                      </a:r>
                      <a:r>
                        <a:rPr lang="en-US" altLang="zh-TW" sz="2000" baseline="0" dirty="0" smtClean="0"/>
                        <a:t> stock (</a:t>
                      </a:r>
                      <a:r>
                        <a:rPr lang="en-US" altLang="zh-TW" sz="2000" dirty="0" err="1" smtClean="0"/>
                        <a:t>mgC</a:t>
                      </a:r>
                      <a:r>
                        <a:rPr lang="en-US" altLang="zh-TW" sz="2000" dirty="0" smtClean="0"/>
                        <a:t> m</a:t>
                      </a:r>
                      <a:r>
                        <a:rPr lang="en-US" altLang="zh-TW" sz="2000" baseline="30000" dirty="0" smtClean="0"/>
                        <a:t>-2</a:t>
                      </a:r>
                      <a:r>
                        <a:rPr lang="en-US" altLang="zh-TW" sz="2000" dirty="0" smtClean="0"/>
                        <a:t>)</a:t>
                      </a:r>
                      <a:endParaRPr lang="zh-TW" altLang="en-US" sz="2000" dirty="0"/>
                    </a:p>
                  </a:txBody>
                  <a:tcPr anchor="ctr"/>
                </a:tc>
                <a:extLst>
                  <a:ext uri="{0D108BD9-81ED-4DB2-BD59-A6C34878D82A}">
                    <a16:rowId xmlns:a16="http://schemas.microsoft.com/office/drawing/2014/main" val="2853836970"/>
                  </a:ext>
                </a:extLst>
              </a:tr>
              <a:tr h="402510">
                <a:tc>
                  <a:txBody>
                    <a:bodyPr/>
                    <a:lstStyle/>
                    <a:p>
                      <a:pPr algn="l"/>
                      <a:r>
                        <a:rPr lang="en-US" altLang="zh-TW" sz="2000" dirty="0" smtClean="0"/>
                        <a:t>Detritus</a:t>
                      </a:r>
                      <a:endParaRPr lang="zh-TW" altLang="en-US" sz="2000" dirty="0"/>
                    </a:p>
                  </a:txBody>
                  <a:tcPr anchor="ctr"/>
                </a:tc>
                <a:tc>
                  <a:txBody>
                    <a:bodyPr/>
                    <a:lstStyle/>
                    <a:p>
                      <a:pPr algn="ctr"/>
                      <a:r>
                        <a:rPr lang="en-US" altLang="zh-TW" sz="2000" dirty="0" smtClean="0"/>
                        <a:t>2504.94</a:t>
                      </a:r>
                      <a:endParaRPr lang="zh-TW" altLang="en-US" sz="2000" dirty="0"/>
                    </a:p>
                  </a:txBody>
                  <a:tcPr anchor="ctr"/>
                </a:tc>
                <a:extLst>
                  <a:ext uri="{0D108BD9-81ED-4DB2-BD59-A6C34878D82A}">
                    <a16:rowId xmlns:a16="http://schemas.microsoft.com/office/drawing/2014/main" val="2456497944"/>
                  </a:ext>
                </a:extLst>
              </a:tr>
              <a:tr h="402510">
                <a:tc>
                  <a:txBody>
                    <a:bodyPr/>
                    <a:lstStyle/>
                    <a:p>
                      <a:pPr algn="l"/>
                      <a:r>
                        <a:rPr lang="en-US" altLang="zh-TW" sz="2000" dirty="0" smtClean="0"/>
                        <a:t>Bacteria</a:t>
                      </a:r>
                      <a:endParaRPr lang="zh-TW" altLang="en-US" sz="2000" dirty="0"/>
                    </a:p>
                  </a:txBody>
                  <a:tcPr anchor="ctr"/>
                </a:tc>
                <a:tc>
                  <a:txBody>
                    <a:bodyPr/>
                    <a:lstStyle/>
                    <a:p>
                      <a:pPr algn="ctr"/>
                      <a:r>
                        <a:rPr lang="en-US" altLang="zh-TW" sz="2000" dirty="0" smtClean="0"/>
                        <a:t>4.62</a:t>
                      </a:r>
                      <a:endParaRPr lang="zh-TW" altLang="en-US" sz="2000" dirty="0"/>
                    </a:p>
                  </a:txBody>
                  <a:tcPr anchor="ctr"/>
                </a:tc>
                <a:extLst>
                  <a:ext uri="{0D108BD9-81ED-4DB2-BD59-A6C34878D82A}">
                    <a16:rowId xmlns:a16="http://schemas.microsoft.com/office/drawing/2014/main" val="2306985949"/>
                  </a:ext>
                </a:extLst>
              </a:tr>
              <a:tr h="402510">
                <a:tc>
                  <a:txBody>
                    <a:bodyPr/>
                    <a:lstStyle/>
                    <a:p>
                      <a:pPr algn="l"/>
                      <a:r>
                        <a:rPr lang="en-US" altLang="zh-TW" sz="2000" dirty="0" err="1" smtClean="0"/>
                        <a:t>Meiofauna</a:t>
                      </a:r>
                      <a:endParaRPr lang="zh-TW"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smtClean="0"/>
                        <a:t>0.69</a:t>
                      </a:r>
                      <a:endParaRPr lang="zh-TW" altLang="en-US" sz="2000" dirty="0" smtClean="0"/>
                    </a:p>
                  </a:txBody>
                  <a:tcPr anchor="ctr"/>
                </a:tc>
                <a:extLst>
                  <a:ext uri="{0D108BD9-81ED-4DB2-BD59-A6C34878D82A}">
                    <a16:rowId xmlns:a16="http://schemas.microsoft.com/office/drawing/2014/main" val="3741266617"/>
                  </a:ext>
                </a:extLst>
              </a:tr>
              <a:tr h="402510">
                <a:tc>
                  <a:txBody>
                    <a:bodyPr/>
                    <a:lstStyle/>
                    <a:p>
                      <a:pPr algn="l"/>
                      <a:r>
                        <a:rPr lang="en-US" altLang="zh-TW" sz="2000" dirty="0" err="1" smtClean="0"/>
                        <a:t>Macrofauna</a:t>
                      </a:r>
                      <a:endParaRPr lang="zh-TW" altLang="en-US" sz="2000" dirty="0"/>
                    </a:p>
                  </a:txBody>
                  <a:tcPr anchor="ctr"/>
                </a:tc>
                <a:tc>
                  <a:txBody>
                    <a:bodyPr/>
                    <a:lstStyle/>
                    <a:p>
                      <a:pPr algn="ctr"/>
                      <a:r>
                        <a:rPr lang="en-US" altLang="zh-TW" sz="2000" dirty="0" smtClean="0"/>
                        <a:t>3.65</a:t>
                      </a:r>
                      <a:endParaRPr lang="zh-TW" altLang="en-US" sz="2000" dirty="0"/>
                    </a:p>
                  </a:txBody>
                  <a:tcPr anchor="ctr"/>
                </a:tc>
                <a:extLst>
                  <a:ext uri="{0D108BD9-81ED-4DB2-BD59-A6C34878D82A}">
                    <a16:rowId xmlns:a16="http://schemas.microsoft.com/office/drawing/2014/main" val="1523799684"/>
                  </a:ext>
                </a:extLst>
              </a:tr>
            </a:tbl>
          </a:graphicData>
        </a:graphic>
      </p:graphicFrame>
      <p:sp>
        <p:nvSpPr>
          <p:cNvPr id="33" name="文字方塊 32"/>
          <p:cNvSpPr txBox="1"/>
          <p:nvPr/>
        </p:nvSpPr>
        <p:spPr>
          <a:xfrm>
            <a:off x="672094" y="3357346"/>
            <a:ext cx="5595195" cy="1200329"/>
          </a:xfrm>
          <a:prstGeom prst="rect">
            <a:avLst/>
          </a:prstGeom>
          <a:noFill/>
        </p:spPr>
        <p:txBody>
          <a:bodyPr wrap="square" rtlCol="0">
            <a:spAutoFit/>
          </a:bodyPr>
          <a:lstStyle/>
          <a:p>
            <a:r>
              <a:rPr lang="en-US" altLang="zh-TW" sz="2400" dirty="0" smtClean="0"/>
              <a:t>Problem 1</a:t>
            </a:r>
          </a:p>
          <a:p>
            <a:pPr marL="285750" indent="-285750">
              <a:buFont typeface="Arial" panose="020B0604020202020204" pitchFamily="34" charset="0"/>
              <a:buChar char="•"/>
            </a:pPr>
            <a:r>
              <a:rPr lang="en-US" altLang="zh-TW" sz="2400" dirty="0" smtClean="0"/>
              <a:t>Sampling season</a:t>
            </a:r>
          </a:p>
          <a:p>
            <a:pPr marL="285750" indent="-285750">
              <a:buFont typeface="Arial" panose="020B0604020202020204" pitchFamily="34" charset="0"/>
              <a:buChar char="•"/>
            </a:pPr>
            <a:endParaRPr lang="en-US" altLang="zh-TW" sz="2400" dirty="0" smtClean="0"/>
          </a:p>
        </p:txBody>
      </p:sp>
      <p:graphicFrame>
        <p:nvGraphicFramePr>
          <p:cNvPr id="4" name="表格 3"/>
          <p:cNvGraphicFramePr>
            <a:graphicFrameLocks noGrp="1"/>
          </p:cNvGraphicFramePr>
          <p:nvPr>
            <p:extLst>
              <p:ext uri="{D42A27DB-BD31-4B8C-83A1-F6EECF244321}">
                <p14:modId xmlns:p14="http://schemas.microsoft.com/office/powerpoint/2010/main" val="1075526728"/>
              </p:ext>
            </p:extLst>
          </p:nvPr>
        </p:nvGraphicFramePr>
        <p:xfrm>
          <a:off x="228601" y="4329198"/>
          <a:ext cx="11794068" cy="2225040"/>
        </p:xfrm>
        <a:graphic>
          <a:graphicData uri="http://schemas.openxmlformats.org/drawingml/2006/table">
            <a:tbl>
              <a:tblPr firstRow="1" bandRow="1">
                <a:tableStyleId>{C083E6E3-FA7D-4D7B-A595-EF9225AFEA82}</a:tableStyleId>
              </a:tblPr>
              <a:tblGrid>
                <a:gridCol w="1310452">
                  <a:extLst>
                    <a:ext uri="{9D8B030D-6E8A-4147-A177-3AD203B41FA5}">
                      <a16:colId xmlns:a16="http://schemas.microsoft.com/office/drawing/2014/main" val="1838242143"/>
                    </a:ext>
                  </a:extLst>
                </a:gridCol>
                <a:gridCol w="1310452">
                  <a:extLst>
                    <a:ext uri="{9D8B030D-6E8A-4147-A177-3AD203B41FA5}">
                      <a16:colId xmlns:a16="http://schemas.microsoft.com/office/drawing/2014/main" val="4128456881"/>
                    </a:ext>
                  </a:extLst>
                </a:gridCol>
                <a:gridCol w="1310452">
                  <a:extLst>
                    <a:ext uri="{9D8B030D-6E8A-4147-A177-3AD203B41FA5}">
                      <a16:colId xmlns:a16="http://schemas.microsoft.com/office/drawing/2014/main" val="3573311972"/>
                    </a:ext>
                  </a:extLst>
                </a:gridCol>
                <a:gridCol w="1310452">
                  <a:extLst>
                    <a:ext uri="{9D8B030D-6E8A-4147-A177-3AD203B41FA5}">
                      <a16:colId xmlns:a16="http://schemas.microsoft.com/office/drawing/2014/main" val="3720481788"/>
                    </a:ext>
                  </a:extLst>
                </a:gridCol>
                <a:gridCol w="1310452">
                  <a:extLst>
                    <a:ext uri="{9D8B030D-6E8A-4147-A177-3AD203B41FA5}">
                      <a16:colId xmlns:a16="http://schemas.microsoft.com/office/drawing/2014/main" val="3104488203"/>
                    </a:ext>
                  </a:extLst>
                </a:gridCol>
                <a:gridCol w="1310452">
                  <a:extLst>
                    <a:ext uri="{9D8B030D-6E8A-4147-A177-3AD203B41FA5}">
                      <a16:colId xmlns:a16="http://schemas.microsoft.com/office/drawing/2014/main" val="1515094969"/>
                    </a:ext>
                  </a:extLst>
                </a:gridCol>
                <a:gridCol w="1310452">
                  <a:extLst>
                    <a:ext uri="{9D8B030D-6E8A-4147-A177-3AD203B41FA5}">
                      <a16:colId xmlns:a16="http://schemas.microsoft.com/office/drawing/2014/main" val="3455686137"/>
                    </a:ext>
                  </a:extLst>
                </a:gridCol>
                <a:gridCol w="1310452">
                  <a:extLst>
                    <a:ext uri="{9D8B030D-6E8A-4147-A177-3AD203B41FA5}">
                      <a16:colId xmlns:a16="http://schemas.microsoft.com/office/drawing/2014/main" val="1942758909"/>
                    </a:ext>
                  </a:extLst>
                </a:gridCol>
                <a:gridCol w="1310452">
                  <a:extLst>
                    <a:ext uri="{9D8B030D-6E8A-4147-A177-3AD203B41FA5}">
                      <a16:colId xmlns:a16="http://schemas.microsoft.com/office/drawing/2014/main" val="3012996623"/>
                    </a:ext>
                  </a:extLst>
                </a:gridCol>
              </a:tblGrid>
              <a:tr h="370840">
                <a:tc>
                  <a:txBody>
                    <a:bodyPr/>
                    <a:lstStyle/>
                    <a:p>
                      <a:r>
                        <a:rPr lang="en-US" altLang="zh-TW" dirty="0" smtClean="0"/>
                        <a:t>Cruise</a:t>
                      </a:r>
                      <a:endParaRPr lang="zh-TW" altLang="en-US" dirty="0"/>
                    </a:p>
                  </a:txBody>
                  <a:tcPr/>
                </a:tc>
                <a:tc>
                  <a:txBody>
                    <a:bodyPr/>
                    <a:lstStyle/>
                    <a:p>
                      <a:r>
                        <a:rPr lang="en-US" altLang="zh-TW" dirty="0" smtClean="0"/>
                        <a:t>OR1_1096</a:t>
                      </a:r>
                      <a:endParaRPr lang="zh-TW" altLang="en-US" dirty="0"/>
                    </a:p>
                  </a:txBody>
                  <a:tcPr>
                    <a:solidFill>
                      <a:schemeClr val="accent1">
                        <a:lumMod val="40000"/>
                        <a:lumOff val="60000"/>
                      </a:schemeClr>
                    </a:solidFill>
                  </a:tcPr>
                </a:tc>
                <a:tc>
                  <a:txBody>
                    <a:bodyPr/>
                    <a:lstStyle/>
                    <a:p>
                      <a:r>
                        <a:rPr lang="en-US" altLang="zh-TW" dirty="0" smtClean="0"/>
                        <a:t>OR1_1099</a:t>
                      </a:r>
                      <a:endParaRPr lang="zh-TW" altLang="en-US" dirty="0"/>
                    </a:p>
                  </a:txBody>
                  <a:tcPr>
                    <a:solidFill>
                      <a:schemeClr val="accent4">
                        <a:lumMod val="20000"/>
                        <a:lumOff val="80000"/>
                      </a:schemeClr>
                    </a:solidFill>
                  </a:tcPr>
                </a:tc>
                <a:tc>
                  <a:txBody>
                    <a:bodyPr/>
                    <a:lstStyle/>
                    <a:p>
                      <a:r>
                        <a:rPr lang="en-US" altLang="zh-TW" dirty="0" smtClean="0"/>
                        <a:t>OR1_1102</a:t>
                      </a:r>
                      <a:endParaRPr lang="zh-TW" altLang="en-US" dirty="0"/>
                    </a:p>
                  </a:txBody>
                  <a:tcPr>
                    <a:solidFill>
                      <a:schemeClr val="accent4">
                        <a:lumMod val="20000"/>
                        <a:lumOff val="80000"/>
                      </a:schemeClr>
                    </a:solidFill>
                  </a:tcPr>
                </a:tc>
                <a:tc>
                  <a:txBody>
                    <a:bodyPr/>
                    <a:lstStyle/>
                    <a:p>
                      <a:r>
                        <a:rPr lang="en-US" altLang="zh-TW" dirty="0" smtClean="0"/>
                        <a:t>OR1_1114</a:t>
                      </a:r>
                      <a:endParaRPr lang="zh-TW" altLang="en-US" dirty="0"/>
                    </a:p>
                  </a:txBody>
                  <a:tcPr/>
                </a:tc>
                <a:tc>
                  <a:txBody>
                    <a:bodyPr/>
                    <a:lstStyle/>
                    <a:p>
                      <a:r>
                        <a:rPr lang="en-US" altLang="zh-TW" dirty="0" smtClean="0"/>
                        <a:t>OR1_1126</a:t>
                      </a:r>
                      <a:endParaRPr lang="zh-TW" altLang="en-US" dirty="0"/>
                    </a:p>
                  </a:txBody>
                  <a:tcPr>
                    <a:solidFill>
                      <a:schemeClr val="accent1">
                        <a:lumMod val="40000"/>
                        <a:lumOff val="60000"/>
                      </a:schemeClr>
                    </a:solidFill>
                  </a:tcPr>
                </a:tc>
                <a:tc>
                  <a:txBody>
                    <a:bodyPr/>
                    <a:lstStyle/>
                    <a:p>
                      <a:r>
                        <a:rPr lang="en-US" altLang="zh-TW" dirty="0" smtClean="0"/>
                        <a:t>OR1_1128</a:t>
                      </a:r>
                      <a:endParaRPr lang="zh-TW" altLang="en-US" dirty="0"/>
                    </a:p>
                  </a:txBody>
                  <a:tcPr>
                    <a:solidFill>
                      <a:schemeClr val="accent4">
                        <a:lumMod val="20000"/>
                        <a:lumOff val="80000"/>
                      </a:schemeClr>
                    </a:solidFill>
                  </a:tcPr>
                </a:tc>
                <a:tc>
                  <a:txBody>
                    <a:bodyPr/>
                    <a:lstStyle/>
                    <a:p>
                      <a:r>
                        <a:rPr lang="en-US" altLang="zh-TW" dirty="0" smtClean="0"/>
                        <a:t>OR1_1151</a:t>
                      </a:r>
                      <a:endParaRPr lang="zh-TW" altLang="en-US" dirty="0"/>
                    </a:p>
                  </a:txBody>
                  <a:tcPr>
                    <a:solidFill>
                      <a:schemeClr val="accent1">
                        <a:lumMod val="40000"/>
                        <a:lumOff val="60000"/>
                      </a:schemeClr>
                    </a:solidFill>
                  </a:tcPr>
                </a:tc>
                <a:tc>
                  <a:txBody>
                    <a:bodyPr/>
                    <a:lstStyle/>
                    <a:p>
                      <a:r>
                        <a:rPr lang="en-US" altLang="zh-TW" dirty="0" smtClean="0"/>
                        <a:t>OR1_1190</a:t>
                      </a:r>
                      <a:endParaRPr lang="zh-TW" altLang="en-US" dirty="0"/>
                    </a:p>
                  </a:txBody>
                  <a:tcPr>
                    <a:solidFill>
                      <a:schemeClr val="accent4">
                        <a:lumMod val="20000"/>
                        <a:lumOff val="80000"/>
                      </a:schemeClr>
                    </a:solidFill>
                  </a:tcPr>
                </a:tc>
                <a:extLst>
                  <a:ext uri="{0D108BD9-81ED-4DB2-BD59-A6C34878D82A}">
                    <a16:rowId xmlns:a16="http://schemas.microsoft.com/office/drawing/2014/main" val="3236294228"/>
                  </a:ext>
                </a:extLst>
              </a:tr>
              <a:tr h="370840">
                <a:tc>
                  <a:txBody>
                    <a:bodyPr/>
                    <a:lstStyle/>
                    <a:p>
                      <a:r>
                        <a:rPr lang="en-US" altLang="zh-TW" dirty="0" smtClean="0"/>
                        <a:t>Date</a:t>
                      </a:r>
                      <a:endParaRPr lang="zh-TW" altLang="en-US" dirty="0"/>
                    </a:p>
                  </a:txBody>
                  <a:tcPr/>
                </a:tc>
                <a:tc>
                  <a:txBody>
                    <a:bodyPr/>
                    <a:lstStyle/>
                    <a:p>
                      <a:pPr algn="ctr"/>
                      <a:r>
                        <a:rPr lang="en-US" altLang="zh-TW" dirty="0" smtClean="0"/>
                        <a:t>2014/11</a:t>
                      </a:r>
                      <a:endParaRPr lang="zh-TW" alt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2015/03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2015/04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2015/08</a:t>
                      </a:r>
                      <a:endParaRPr kumimoji="0" lang="zh-TW" altLang="en-US" sz="1800" b="0" i="0" u="none" strike="noStrike" kern="1200" cap="none" spc="0" normalizeH="0" baseline="0" noProof="0" dirty="0" smtClean="0">
                        <a:ln>
                          <a:noFill/>
                        </a:ln>
                        <a:solidFill>
                          <a:prstClr val="black"/>
                        </a:solidFill>
                        <a:effectLst/>
                        <a:uLnTx/>
                        <a:uFillTx/>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2015/11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2016/02</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2016/10</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kern="1200" dirty="0" smtClean="0">
                          <a:effectLst/>
                        </a:rPr>
                        <a:t>2018/03-04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extLst>
                  <a:ext uri="{0D108BD9-81ED-4DB2-BD59-A6C34878D82A}">
                    <a16:rowId xmlns:a16="http://schemas.microsoft.com/office/drawing/2014/main" val="564344641"/>
                  </a:ext>
                </a:extLst>
              </a:tr>
              <a:tr h="370840">
                <a:tc>
                  <a:txBody>
                    <a:bodyPr/>
                    <a:lstStyle/>
                    <a:p>
                      <a:r>
                        <a:rPr lang="en-US" altLang="zh-TW" dirty="0" smtClean="0"/>
                        <a:t>Detritus</a:t>
                      </a:r>
                      <a:endParaRPr lang="zh-TW" altLang="en-US" dirty="0"/>
                    </a:p>
                  </a:txBody>
                  <a:tcPr/>
                </a:tc>
                <a:tc>
                  <a:txBody>
                    <a:bodyPr/>
                    <a:lstStyle/>
                    <a:p>
                      <a:pPr algn="ctr"/>
                      <a:r>
                        <a:rPr lang="zh-TW" altLang="en-US" dirty="0" smtClean="0"/>
                        <a:t>√</a:t>
                      </a:r>
                      <a:endParaRPr lang="zh-TW" alt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extLst>
                  <a:ext uri="{0D108BD9-81ED-4DB2-BD59-A6C34878D82A}">
                    <a16:rowId xmlns:a16="http://schemas.microsoft.com/office/drawing/2014/main" val="3341214693"/>
                  </a:ext>
                </a:extLst>
              </a:tr>
              <a:tr h="370840">
                <a:tc>
                  <a:txBody>
                    <a:bodyPr/>
                    <a:lstStyle/>
                    <a:p>
                      <a:r>
                        <a:rPr lang="en-US" altLang="zh-TW" dirty="0" smtClean="0"/>
                        <a:t>Bacteria</a:t>
                      </a:r>
                      <a:endParaRPr lang="zh-TW" altLang="en-US" dirty="0"/>
                    </a:p>
                  </a:txBody>
                  <a:tcPr/>
                </a:tc>
                <a:tc>
                  <a:txBody>
                    <a:bodyPr/>
                    <a:lstStyle/>
                    <a:p>
                      <a:endParaRPr lang="zh-TW" altLang="en-US" dirty="0"/>
                    </a:p>
                  </a:txBody>
                  <a:tcPr>
                    <a:solidFill>
                      <a:schemeClr val="accent1">
                        <a:lumMod val="40000"/>
                        <a:lumOff val="6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tc>
                <a:tc>
                  <a:txBody>
                    <a:bodyPr/>
                    <a:lstStyle/>
                    <a:p>
                      <a:endParaRPr lang="zh-TW" altLang="en-US" dirty="0"/>
                    </a:p>
                  </a:txBody>
                  <a:tcPr>
                    <a:solidFill>
                      <a:schemeClr val="accent1">
                        <a:lumMod val="40000"/>
                        <a:lumOff val="60000"/>
                      </a:schemeClr>
                    </a:solidFill>
                  </a:tcPr>
                </a:tc>
                <a:tc>
                  <a:txBody>
                    <a:bodyPr/>
                    <a:lstStyle/>
                    <a:p>
                      <a:endParaRPr lang="zh-TW" altLang="en-US" dirty="0"/>
                    </a:p>
                  </a:txBody>
                  <a:tcPr>
                    <a:solidFill>
                      <a:schemeClr val="accent4">
                        <a:lumMod val="20000"/>
                        <a:lumOff val="80000"/>
                      </a:schemeClr>
                    </a:solidFill>
                  </a:tcPr>
                </a:tc>
                <a:tc>
                  <a:txBody>
                    <a:bodyPr/>
                    <a:lstStyle/>
                    <a:p>
                      <a:pPr algn="ctr"/>
                      <a:endParaRPr lang="zh-TW" alt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smtClean="0">
                        <a:ln>
                          <a:noFill/>
                        </a:ln>
                        <a:solidFill>
                          <a:prstClr val="black"/>
                        </a:solidFill>
                        <a:effectLst/>
                        <a:uLnTx/>
                        <a:uFillTx/>
                        <a:latin typeface="+mn-lt"/>
                        <a:ea typeface="+mn-ea"/>
                        <a:cs typeface="+mn-cs"/>
                      </a:endParaRPr>
                    </a:p>
                  </a:txBody>
                  <a:tcPr>
                    <a:solidFill>
                      <a:schemeClr val="accent4">
                        <a:lumMod val="20000"/>
                        <a:lumOff val="80000"/>
                      </a:schemeClr>
                    </a:solidFill>
                  </a:tcPr>
                </a:tc>
                <a:extLst>
                  <a:ext uri="{0D108BD9-81ED-4DB2-BD59-A6C34878D82A}">
                    <a16:rowId xmlns:a16="http://schemas.microsoft.com/office/drawing/2014/main" val="1752529353"/>
                  </a:ext>
                </a:extLst>
              </a:tr>
              <a:tr h="370840">
                <a:tc>
                  <a:txBody>
                    <a:bodyPr/>
                    <a:lstStyle/>
                    <a:p>
                      <a:r>
                        <a:rPr lang="en-US" altLang="zh-TW" dirty="0" err="1" smtClean="0"/>
                        <a:t>Meiofauna</a:t>
                      </a:r>
                      <a:endParaRPr lang="zh-TW" altLang="en-US" dirty="0"/>
                    </a:p>
                  </a:txBody>
                  <a:tcPr/>
                </a:tc>
                <a:tc>
                  <a:txBody>
                    <a:bodyPr/>
                    <a:lstStyle/>
                    <a:p>
                      <a:endParaRPr lang="zh-TW" altLang="en-US"/>
                    </a:p>
                  </a:txBody>
                  <a:tcPr>
                    <a:solidFill>
                      <a:schemeClr val="accent1">
                        <a:lumMod val="40000"/>
                        <a:lumOff val="6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endParaRPr lang="zh-TW" altLang="en-US" dirty="0"/>
                    </a:p>
                  </a:txBody>
                  <a:tcPr>
                    <a:solidFill>
                      <a:schemeClr val="accent1">
                        <a:lumMod val="40000"/>
                        <a:lumOff val="60000"/>
                      </a:schemeClr>
                    </a:solidFill>
                  </a:tcPr>
                </a:tc>
                <a:tc>
                  <a:txBody>
                    <a:bodyPr/>
                    <a:lstStyle/>
                    <a:p>
                      <a:endParaRPr lang="zh-TW" altLang="en-US" dirty="0"/>
                    </a:p>
                  </a:txBody>
                  <a:tcPr>
                    <a:solidFill>
                      <a:schemeClr val="accent4">
                        <a:lumMod val="20000"/>
                        <a:lumOff val="80000"/>
                      </a:schemeClr>
                    </a:solidFill>
                  </a:tcPr>
                </a:tc>
                <a:extLst>
                  <a:ext uri="{0D108BD9-81ED-4DB2-BD59-A6C34878D82A}">
                    <a16:rowId xmlns:a16="http://schemas.microsoft.com/office/drawing/2014/main" val="1351712640"/>
                  </a:ext>
                </a:extLst>
              </a:tr>
              <a:tr h="370840">
                <a:tc>
                  <a:txBody>
                    <a:bodyPr/>
                    <a:lstStyle/>
                    <a:p>
                      <a:r>
                        <a:rPr lang="en-US" altLang="zh-TW" dirty="0" err="1" smtClean="0"/>
                        <a:t>Macrofauna</a:t>
                      </a:r>
                      <a:endParaRPr lang="zh-TW" altLang="en-US" dirty="0"/>
                    </a:p>
                  </a:txBody>
                  <a:tcPr/>
                </a:tc>
                <a:tc>
                  <a:txBody>
                    <a:bodyPr/>
                    <a:lstStyle/>
                    <a:p>
                      <a:pPr algn="ctr"/>
                      <a:r>
                        <a:rPr lang="zh-TW" altLang="en-US" dirty="0" smtClean="0"/>
                        <a:t>√</a:t>
                      </a:r>
                      <a:endParaRPr lang="zh-TW" altLang="en-US" dirty="0"/>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u="none" strike="noStrike" kern="1200" cap="none" spc="0" normalizeH="0" baseline="0" noProof="0" dirty="0" smtClean="0">
                          <a:ln>
                            <a:noFill/>
                          </a:ln>
                          <a:effectLst/>
                          <a:uLnTx/>
                          <a:uFillTx/>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solidFill>
                      <a:schemeClr val="accent4">
                        <a:lumMod val="20000"/>
                        <a:lumOff val="80000"/>
                      </a:schemeClr>
                    </a:solidFill>
                  </a:tcPr>
                </a:tc>
                <a:extLst>
                  <a:ext uri="{0D108BD9-81ED-4DB2-BD59-A6C34878D82A}">
                    <a16:rowId xmlns:a16="http://schemas.microsoft.com/office/drawing/2014/main" val="966609442"/>
                  </a:ext>
                </a:extLst>
              </a:tr>
            </a:tbl>
          </a:graphicData>
        </a:graphic>
      </p:graphicFrame>
    </p:spTree>
    <p:extLst>
      <p:ext uri="{BB962C8B-B14F-4D97-AF65-F5344CB8AC3E}">
        <p14:creationId xmlns:p14="http://schemas.microsoft.com/office/powerpoint/2010/main" val="3405416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7041" y="501134"/>
            <a:ext cx="1359346" cy="523220"/>
          </a:xfrm>
          <a:prstGeom prst="rect">
            <a:avLst/>
          </a:prstGeom>
        </p:spPr>
        <p:txBody>
          <a:bodyPr wrap="none">
            <a:spAutoFit/>
          </a:bodyPr>
          <a:lstStyle/>
          <a:p>
            <a:r>
              <a:rPr lang="en-US" altLang="zh-TW" sz="2800" dirty="0"/>
              <a:t>Detritus</a:t>
            </a:r>
            <a:endParaRPr lang="zh-TW" altLang="en-US" sz="2800" dirty="0"/>
          </a:p>
        </p:txBody>
      </p:sp>
      <p:pic>
        <p:nvPicPr>
          <p:cNvPr id="4" name="圖片 3"/>
          <p:cNvPicPr>
            <a:picLocks noChangeAspect="1"/>
          </p:cNvPicPr>
          <p:nvPr/>
        </p:nvPicPr>
        <p:blipFill rotWithShape="1">
          <a:blip r:embed="rId2"/>
          <a:srcRect l="2500" t="12963" r="34444" b="3333"/>
          <a:stretch/>
        </p:blipFill>
        <p:spPr>
          <a:xfrm>
            <a:off x="537041" y="1205329"/>
            <a:ext cx="4708525" cy="3515837"/>
          </a:xfrm>
          <a:prstGeom prst="rect">
            <a:avLst/>
          </a:prstGeom>
        </p:spPr>
      </p:pic>
      <p:sp>
        <p:nvSpPr>
          <p:cNvPr id="5" name="矩形 4"/>
          <p:cNvSpPr/>
          <p:nvPr/>
        </p:nvSpPr>
        <p:spPr>
          <a:xfrm>
            <a:off x="5575866" y="501134"/>
            <a:ext cx="1764650" cy="523220"/>
          </a:xfrm>
          <a:prstGeom prst="rect">
            <a:avLst/>
          </a:prstGeom>
        </p:spPr>
        <p:txBody>
          <a:bodyPr wrap="none">
            <a:spAutoFit/>
          </a:bodyPr>
          <a:lstStyle/>
          <a:p>
            <a:r>
              <a:rPr lang="en-US" altLang="zh-TW" sz="2800" dirty="0" err="1" smtClean="0"/>
              <a:t>Meiofauna</a:t>
            </a:r>
            <a:endParaRPr lang="zh-TW" altLang="en-US" sz="2800" dirty="0"/>
          </a:p>
        </p:txBody>
      </p:sp>
      <p:pic>
        <p:nvPicPr>
          <p:cNvPr id="6" name="圖片 5"/>
          <p:cNvPicPr>
            <a:picLocks noChangeAspect="1"/>
          </p:cNvPicPr>
          <p:nvPr/>
        </p:nvPicPr>
        <p:blipFill rotWithShape="1">
          <a:blip r:embed="rId3"/>
          <a:srcRect l="49646" t="41064" r="1099" b="2199"/>
          <a:stretch/>
        </p:blipFill>
        <p:spPr>
          <a:xfrm>
            <a:off x="5680541" y="1205329"/>
            <a:ext cx="3977809" cy="2577414"/>
          </a:xfrm>
          <a:prstGeom prst="rect">
            <a:avLst/>
          </a:prstGeom>
        </p:spPr>
      </p:pic>
      <p:sp>
        <p:nvSpPr>
          <p:cNvPr id="7" name="文字方塊 6"/>
          <p:cNvSpPr txBox="1"/>
          <p:nvPr/>
        </p:nvSpPr>
        <p:spPr>
          <a:xfrm>
            <a:off x="537041" y="5896908"/>
            <a:ext cx="10077650" cy="830997"/>
          </a:xfrm>
          <a:prstGeom prst="rect">
            <a:avLst/>
          </a:prstGeom>
          <a:noFill/>
        </p:spPr>
        <p:txBody>
          <a:bodyPr wrap="square" rtlCol="0">
            <a:spAutoFit/>
          </a:bodyPr>
          <a:lstStyle/>
          <a:p>
            <a:r>
              <a:rPr lang="en-US" altLang="zh-TW" sz="2400" dirty="0" smtClean="0"/>
              <a:t>Problem 3</a:t>
            </a:r>
          </a:p>
          <a:p>
            <a:pPr marL="285750" indent="-285750">
              <a:buFont typeface="Arial" panose="020B0604020202020204" pitchFamily="34" charset="0"/>
              <a:buChar char="•"/>
            </a:pPr>
            <a:r>
              <a:rPr lang="en-US" altLang="zh-TW" sz="2400" dirty="0" smtClean="0"/>
              <a:t>Should foraminifera be included?</a:t>
            </a:r>
          </a:p>
        </p:txBody>
      </p:sp>
      <p:pic>
        <p:nvPicPr>
          <p:cNvPr id="8" name="圖片 7"/>
          <p:cNvPicPr>
            <a:picLocks noChangeAspect="1"/>
          </p:cNvPicPr>
          <p:nvPr/>
        </p:nvPicPr>
        <p:blipFill rotWithShape="1">
          <a:blip r:embed="rId4"/>
          <a:srcRect l="4538" t="16855" r="29611" b="7573"/>
          <a:stretch/>
        </p:blipFill>
        <p:spPr>
          <a:xfrm>
            <a:off x="5575867" y="4070639"/>
            <a:ext cx="4082484" cy="2635397"/>
          </a:xfrm>
          <a:prstGeom prst="rect">
            <a:avLst/>
          </a:prstGeom>
        </p:spPr>
      </p:pic>
      <p:sp>
        <p:nvSpPr>
          <p:cNvPr id="9" name="矩形 8"/>
          <p:cNvSpPr/>
          <p:nvPr/>
        </p:nvSpPr>
        <p:spPr>
          <a:xfrm>
            <a:off x="5427899" y="3547419"/>
            <a:ext cx="1948034" cy="523220"/>
          </a:xfrm>
          <a:prstGeom prst="rect">
            <a:avLst/>
          </a:prstGeom>
        </p:spPr>
        <p:txBody>
          <a:bodyPr wrap="none">
            <a:spAutoFit/>
          </a:bodyPr>
          <a:lstStyle/>
          <a:p>
            <a:r>
              <a:rPr lang="en-US" altLang="zh-TW" sz="2800" dirty="0" err="1"/>
              <a:t>Macrofauna</a:t>
            </a:r>
            <a:endParaRPr lang="zh-TW" altLang="en-US" sz="2800" dirty="0"/>
          </a:p>
        </p:txBody>
      </p:sp>
    </p:spTree>
    <p:extLst>
      <p:ext uri="{BB962C8B-B14F-4D97-AF65-F5344CB8AC3E}">
        <p14:creationId xmlns:p14="http://schemas.microsoft.com/office/powerpoint/2010/main" val="6605043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7041" y="1406932"/>
            <a:ext cx="9953159" cy="3139321"/>
          </a:xfrm>
          <a:prstGeom prst="rect">
            <a:avLst/>
          </a:prstGeom>
        </p:spPr>
        <p:txBody>
          <a:bodyPr wrap="square">
            <a:spAutoFit/>
          </a:bodyPr>
          <a:lstStyle/>
          <a:p>
            <a:r>
              <a:rPr lang="en-US" altLang="zh-TW" dirty="0" smtClean="0"/>
              <a:t>Code:</a:t>
            </a:r>
            <a:endParaRPr lang="zh-TW" altLang="en-US" dirty="0"/>
          </a:p>
          <a:p>
            <a:r>
              <a:rPr lang="zh-TW" altLang="en-US" dirty="0"/>
              <a:t>A&lt;-9^2*pi   </a:t>
            </a:r>
            <a:r>
              <a:rPr lang="zh-TW" altLang="en-US" dirty="0">
                <a:solidFill>
                  <a:srgbClr val="B0C4DE"/>
                </a:solidFill>
              </a:rPr>
              <a:t>#well area (mm^2)</a:t>
            </a:r>
          </a:p>
          <a:p>
            <a:r>
              <a:rPr lang="zh-TW" altLang="en-US" dirty="0"/>
              <a:t>a&lt;-0.11^2*pi </a:t>
            </a:r>
            <a:r>
              <a:rPr lang="zh-TW" altLang="en-US" dirty="0">
                <a:solidFill>
                  <a:srgbClr val="B0C4DE"/>
                </a:solidFill>
              </a:rPr>
              <a:t>#view area (mm^2)</a:t>
            </a:r>
          </a:p>
          <a:p>
            <a:r>
              <a:rPr lang="zh-TW" altLang="en-US" dirty="0"/>
              <a:t>V&lt;-0.1/2    </a:t>
            </a:r>
            <a:r>
              <a:rPr lang="zh-TW" altLang="en-US" dirty="0">
                <a:solidFill>
                  <a:srgbClr val="B0C4DE"/>
                </a:solidFill>
              </a:rPr>
              <a:t>#sample volume	(ml)</a:t>
            </a:r>
          </a:p>
          <a:p>
            <a:r>
              <a:rPr lang="zh-TW" altLang="en-US" dirty="0"/>
              <a:t>GC1_bac</a:t>
            </a:r>
            <a:r>
              <a:rPr lang="zh-TW" altLang="en-US" dirty="0" smtClean="0"/>
              <a:t>_num &lt;- mean</a:t>
            </a:r>
            <a:r>
              <a:rPr lang="zh-TW" altLang="en-US" dirty="0"/>
              <a:t>(GC1_bac_count*A/a/V</a:t>
            </a:r>
            <a:r>
              <a:rPr lang="zh-TW" altLang="en-US" dirty="0" smtClean="0"/>
              <a:t>)</a:t>
            </a:r>
            <a:endParaRPr lang="en-US" altLang="zh-TW" dirty="0" smtClean="0"/>
          </a:p>
          <a:p>
            <a:r>
              <a:rPr lang="zh-TW" altLang="en-US" dirty="0" smtClean="0">
                <a:solidFill>
                  <a:srgbClr val="B0C4DE"/>
                </a:solidFill>
              </a:rPr>
              <a:t>#count</a:t>
            </a:r>
            <a:r>
              <a:rPr lang="zh-TW" altLang="en-US" dirty="0">
                <a:solidFill>
                  <a:srgbClr val="B0C4DE"/>
                </a:solidFill>
              </a:rPr>
              <a:t>* A/a/V = # bac/ ml</a:t>
            </a:r>
          </a:p>
          <a:p>
            <a:endParaRPr lang="zh-TW" altLang="en-US" dirty="0"/>
          </a:p>
          <a:p>
            <a:r>
              <a:rPr lang="zh-TW" altLang="en-US" dirty="0"/>
              <a:t>area&lt;-pi*(3/2)^2/10000</a:t>
            </a:r>
            <a:r>
              <a:rPr lang="zh-TW" altLang="en-US" dirty="0">
                <a:solidFill>
                  <a:srgbClr val="B0C4DE"/>
                </a:solidFill>
              </a:rPr>
              <a:t>#m</a:t>
            </a:r>
            <a:r>
              <a:rPr lang="zh-TW" altLang="en-US" dirty="0" smtClean="0">
                <a:solidFill>
                  <a:srgbClr val="B0C4DE"/>
                </a:solidFill>
              </a:rPr>
              <a:t>2</a:t>
            </a:r>
            <a:endParaRPr lang="zh-TW" altLang="en-US" dirty="0">
              <a:solidFill>
                <a:srgbClr val="B0C4DE"/>
              </a:solidFill>
            </a:endParaRPr>
          </a:p>
          <a:p>
            <a:r>
              <a:rPr lang="zh-TW" altLang="en-US" dirty="0">
                <a:solidFill>
                  <a:srgbClr val="B0C4DE"/>
                </a:solidFill>
              </a:rPr>
              <a:t># Convert to biomass (assuming 10 fgC cell-1, Deming &amp; Capenter 2008)</a:t>
            </a:r>
          </a:p>
          <a:p>
            <a:endParaRPr lang="zh-TW" altLang="en-US" dirty="0"/>
          </a:p>
          <a:p>
            <a:r>
              <a:rPr lang="zh-TW" altLang="en-US" dirty="0"/>
              <a:t>GC1_bac_biomass&lt;-GC1_bac_num*10*V/1E-12/area </a:t>
            </a:r>
            <a:r>
              <a:rPr lang="zh-TW" altLang="en-US" dirty="0">
                <a:solidFill>
                  <a:srgbClr val="B0C4DE"/>
                </a:solidFill>
              </a:rPr>
              <a:t>#fgC/ml*V(ml)/core area(m2)/1E-12=mgC/m</a:t>
            </a:r>
            <a:r>
              <a:rPr lang="zh-TW" altLang="en-US" dirty="0" smtClean="0">
                <a:solidFill>
                  <a:srgbClr val="B0C4DE"/>
                </a:solidFill>
              </a:rPr>
              <a:t>2</a:t>
            </a:r>
            <a:endParaRPr lang="zh-TW" altLang="en-US" dirty="0">
              <a:solidFill>
                <a:srgbClr val="B0C4DE"/>
              </a:solidFill>
            </a:endParaRPr>
          </a:p>
        </p:txBody>
      </p:sp>
      <p:sp>
        <p:nvSpPr>
          <p:cNvPr id="3" name="文字方塊 2"/>
          <p:cNvSpPr txBox="1"/>
          <p:nvPr/>
        </p:nvSpPr>
        <p:spPr>
          <a:xfrm>
            <a:off x="537041" y="4652308"/>
            <a:ext cx="10077650" cy="1938992"/>
          </a:xfrm>
          <a:prstGeom prst="rect">
            <a:avLst/>
          </a:prstGeom>
          <a:noFill/>
        </p:spPr>
        <p:txBody>
          <a:bodyPr wrap="square" rtlCol="0">
            <a:spAutoFit/>
          </a:bodyPr>
          <a:lstStyle/>
          <a:p>
            <a:r>
              <a:rPr lang="en-US" altLang="zh-TW" sz="2400" dirty="0" smtClean="0"/>
              <a:t>Problem 2</a:t>
            </a:r>
          </a:p>
          <a:p>
            <a:pPr marL="285750" indent="-285750">
              <a:buFont typeface="Arial" panose="020B0604020202020204" pitchFamily="34" charset="0"/>
              <a:buChar char="•"/>
            </a:pPr>
            <a:r>
              <a:rPr lang="en-US" altLang="zh-TW" sz="2400" dirty="0" smtClean="0"/>
              <a:t>Vertical sediment depth: </a:t>
            </a:r>
          </a:p>
          <a:p>
            <a:pPr marL="742950" lvl="1" indent="-285750">
              <a:buFont typeface="Arial" panose="020B0604020202020204" pitchFamily="34" charset="0"/>
              <a:buChar char="•"/>
            </a:pPr>
            <a:r>
              <a:rPr lang="en-US" altLang="zh-TW" sz="2400" dirty="0" smtClean="0"/>
              <a:t>For </a:t>
            </a:r>
            <a:r>
              <a:rPr lang="en-US" altLang="zh-TW" sz="2400" dirty="0" err="1" smtClean="0"/>
              <a:t>meio</a:t>
            </a:r>
            <a:r>
              <a:rPr lang="zh-TW" altLang="en-US" sz="2400" dirty="0"/>
              <a:t> </a:t>
            </a:r>
            <a:r>
              <a:rPr lang="en-US" altLang="zh-TW" sz="2400" dirty="0" smtClean="0"/>
              <a:t>&amp;</a:t>
            </a:r>
            <a:r>
              <a:rPr lang="zh-TW" altLang="en-US" sz="2400" dirty="0" smtClean="0"/>
              <a:t> </a:t>
            </a:r>
            <a:r>
              <a:rPr lang="en-US" altLang="zh-TW" sz="2400" dirty="0" smtClean="0"/>
              <a:t>bac: quantity/syringe area;  ignored depth? </a:t>
            </a:r>
          </a:p>
          <a:p>
            <a:pPr marL="742950" lvl="1" indent="-285750">
              <a:buFont typeface="Arial" panose="020B0604020202020204" pitchFamily="34" charset="0"/>
              <a:buChar char="•"/>
            </a:pPr>
            <a:r>
              <a:rPr lang="en-US" altLang="zh-TW" sz="2400" dirty="0" smtClean="0"/>
              <a:t>For detritus: 0-1 cm </a:t>
            </a:r>
          </a:p>
          <a:p>
            <a:pPr marL="742950" lvl="1" indent="-285750">
              <a:buFont typeface="Arial" panose="020B0604020202020204" pitchFamily="34" charset="0"/>
              <a:buChar char="•"/>
            </a:pPr>
            <a:r>
              <a:rPr lang="en-US" altLang="zh-TW" sz="2400" dirty="0" smtClean="0"/>
              <a:t>For macro: 0-10 cm</a:t>
            </a:r>
          </a:p>
        </p:txBody>
      </p:sp>
      <p:pic>
        <p:nvPicPr>
          <p:cNvPr id="4" name="圖片 3"/>
          <p:cNvPicPr>
            <a:picLocks noChangeAspect="1"/>
          </p:cNvPicPr>
          <p:nvPr/>
        </p:nvPicPr>
        <p:blipFill rotWithShape="1">
          <a:blip r:embed="rId3">
            <a:clrChange>
              <a:clrFrom>
                <a:srgbClr val="FFFFFF"/>
              </a:clrFrom>
              <a:clrTo>
                <a:srgbClr val="FFFFFF">
                  <a:alpha val="0"/>
                </a:srgbClr>
              </a:clrTo>
            </a:clrChange>
          </a:blip>
          <a:srcRect l="50000" t="43951" r="1111" b="2222"/>
          <a:stretch/>
        </p:blipFill>
        <p:spPr>
          <a:xfrm>
            <a:off x="6222948" y="127256"/>
            <a:ext cx="5638852" cy="3492244"/>
          </a:xfrm>
          <a:prstGeom prst="rect">
            <a:avLst/>
          </a:prstGeom>
        </p:spPr>
      </p:pic>
      <p:sp>
        <p:nvSpPr>
          <p:cNvPr id="5" name="矩形 4"/>
          <p:cNvSpPr/>
          <p:nvPr/>
        </p:nvSpPr>
        <p:spPr>
          <a:xfrm>
            <a:off x="537041" y="501134"/>
            <a:ext cx="1376659" cy="523220"/>
          </a:xfrm>
          <a:prstGeom prst="rect">
            <a:avLst/>
          </a:prstGeom>
        </p:spPr>
        <p:txBody>
          <a:bodyPr wrap="none">
            <a:spAutoFit/>
          </a:bodyPr>
          <a:lstStyle/>
          <a:p>
            <a:r>
              <a:rPr lang="en-US" altLang="zh-TW" sz="2800" dirty="0"/>
              <a:t>Bacteria</a:t>
            </a:r>
            <a:endParaRPr lang="zh-TW" altLang="en-US" sz="2800" dirty="0"/>
          </a:p>
        </p:txBody>
      </p:sp>
    </p:spTree>
    <p:extLst>
      <p:ext uri="{BB962C8B-B14F-4D97-AF65-F5344CB8AC3E}">
        <p14:creationId xmlns:p14="http://schemas.microsoft.com/office/powerpoint/2010/main" val="206073159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64088" y="1038730"/>
            <a:ext cx="8642959" cy="5016758"/>
          </a:xfrm>
          <a:prstGeom prst="rect">
            <a:avLst/>
          </a:prstGeom>
        </p:spPr>
        <p:txBody>
          <a:bodyPr wrap="square">
            <a:spAutoFit/>
          </a:bodyPr>
          <a:lstStyle/>
          <a:p>
            <a:r>
              <a:rPr lang="zh-TW" altLang="en-US" sz="2000" dirty="0"/>
              <a:t>12/27 </a:t>
            </a:r>
            <a:r>
              <a:rPr lang="zh-TW" altLang="en-US" sz="2000" dirty="0" smtClean="0"/>
              <a:t>discussion </a:t>
            </a:r>
            <a:r>
              <a:rPr lang="en-US" altLang="zh-TW" sz="2000" dirty="0" smtClean="0"/>
              <a:t>record</a:t>
            </a:r>
            <a:endParaRPr lang="zh-TW" altLang="en-US" sz="2000" dirty="0"/>
          </a:p>
          <a:p>
            <a:r>
              <a:rPr lang="zh-TW" altLang="en-US" sz="2000" dirty="0"/>
              <a:t>1. </a:t>
            </a:r>
            <a:r>
              <a:rPr lang="en-US" altLang="zh-TW" sz="2000" dirty="0" smtClean="0"/>
              <a:t>Carbon calculation</a:t>
            </a:r>
            <a:endParaRPr lang="zh-TW" altLang="en-US" sz="2000" dirty="0"/>
          </a:p>
          <a:p>
            <a:pPr marL="800100" lvl="1" indent="-342900">
              <a:buFont typeface="Wingdings" panose="05000000000000000000" pitchFamily="2" charset="2"/>
              <a:buChar char="ü"/>
            </a:pPr>
            <a:r>
              <a:rPr lang="zh-TW" altLang="en-US" sz="2000" dirty="0" smtClean="0"/>
              <a:t>Sediment</a:t>
            </a:r>
            <a:r>
              <a:rPr lang="en-US" altLang="zh-TW" sz="2000" dirty="0" smtClean="0"/>
              <a:t>: </a:t>
            </a:r>
            <a:r>
              <a:rPr lang="zh-TW" altLang="en-US" sz="2000" dirty="0" smtClean="0"/>
              <a:t>體積</a:t>
            </a:r>
            <a:r>
              <a:rPr lang="zh-TW" altLang="en-US" sz="2000" dirty="0"/>
              <a:t>*密度*TOC(%)</a:t>
            </a:r>
            <a:r>
              <a:rPr lang="zh-TW" altLang="en-US" sz="2000" dirty="0" smtClean="0"/>
              <a:t>/</a:t>
            </a:r>
            <a:r>
              <a:rPr lang="en-US" altLang="zh-TW" sz="2000" dirty="0" smtClean="0"/>
              <a:t>core </a:t>
            </a:r>
            <a:r>
              <a:rPr lang="zh-TW" altLang="en-US" sz="2000" dirty="0" smtClean="0"/>
              <a:t>a</a:t>
            </a:r>
            <a:r>
              <a:rPr lang="zh-TW" altLang="en-US" sz="2000" dirty="0"/>
              <a:t>rea</a:t>
            </a:r>
          </a:p>
          <a:p>
            <a:pPr marL="800100" lvl="1" indent="-342900">
              <a:buFont typeface="Wingdings" panose="05000000000000000000" pitchFamily="2" charset="2"/>
              <a:buChar char="ü"/>
            </a:pPr>
            <a:r>
              <a:rPr lang="en-US" altLang="zh-TW" sz="2000" dirty="0" err="1" smtClean="0"/>
              <a:t>Bactieria</a:t>
            </a:r>
            <a:r>
              <a:rPr lang="en-US" altLang="zh-TW" sz="2000" dirty="0"/>
              <a:t>: </a:t>
            </a:r>
            <a:r>
              <a:rPr lang="zh-TW" altLang="en-US" sz="2000" dirty="0"/>
              <a:t>#bac/ml(cm3)*(10)cm-&gt;換算成m2</a:t>
            </a:r>
          </a:p>
          <a:p>
            <a:pPr marL="742950" lvl="1" indent="-285750">
              <a:buFont typeface="Arial" panose="020B0604020202020204" pitchFamily="34" charset="0"/>
              <a:buChar char="•"/>
            </a:pPr>
            <a:r>
              <a:rPr lang="en-US" altLang="zh-TW" sz="2000" dirty="0" err="1"/>
              <a:t>Meio</a:t>
            </a:r>
            <a:r>
              <a:rPr lang="en-US" altLang="zh-TW" sz="2000" dirty="0"/>
              <a:t>/macro: assume </a:t>
            </a:r>
            <a:r>
              <a:rPr lang="en-US" altLang="zh-TW" sz="2000" dirty="0" smtClean="0"/>
              <a:t>all fauna within 5cm/10cm of sediment have been already included (</a:t>
            </a:r>
            <a:r>
              <a:rPr lang="en-US" altLang="zh-TW" sz="2000" dirty="0" err="1" smtClean="0"/>
              <a:t>mgC</a:t>
            </a:r>
            <a:r>
              <a:rPr lang="en-US" altLang="zh-TW" sz="2000" dirty="0" smtClean="0"/>
              <a:t>/core(or syringe) area</a:t>
            </a:r>
          </a:p>
          <a:p>
            <a:pPr marL="742950" lvl="1" indent="-285750">
              <a:buFont typeface="Arial" panose="020B0604020202020204" pitchFamily="34" charset="0"/>
              <a:buChar char="•"/>
            </a:pPr>
            <a:r>
              <a:rPr lang="en-US" altLang="zh-TW" sz="2000" dirty="0" smtClean="0"/>
              <a:t>For </a:t>
            </a:r>
            <a:r>
              <a:rPr lang="en-US" altLang="zh-TW" sz="2000" dirty="0" err="1" smtClean="0"/>
              <a:t>macrofauna</a:t>
            </a:r>
            <a:r>
              <a:rPr lang="en-US" altLang="zh-TW" sz="2000" dirty="0" smtClean="0"/>
              <a:t>, carefully remove the outlier</a:t>
            </a:r>
          </a:p>
          <a:p>
            <a:pPr marL="800100" lvl="1" indent="-342900">
              <a:buFont typeface="Wingdings" panose="05000000000000000000" pitchFamily="2" charset="2"/>
              <a:buChar char="ü"/>
            </a:pPr>
            <a:r>
              <a:rPr lang="en-US" altLang="zh-TW" sz="2000" dirty="0" smtClean="0"/>
              <a:t>No need: </a:t>
            </a:r>
            <a:r>
              <a:rPr lang="en-US" altLang="zh-TW" sz="2000" dirty="0" err="1" smtClean="0"/>
              <a:t>Foraminefera</a:t>
            </a:r>
            <a:endParaRPr lang="zh-TW" altLang="en-US" sz="2000" dirty="0"/>
          </a:p>
          <a:p>
            <a:r>
              <a:rPr lang="zh-TW" altLang="en-US" sz="2000" dirty="0"/>
              <a:t>2</a:t>
            </a:r>
            <a:r>
              <a:rPr lang="zh-TW" altLang="en-US" sz="2000" dirty="0" smtClean="0"/>
              <a:t>. find </a:t>
            </a:r>
            <a:r>
              <a:rPr lang="zh-TW" altLang="en-US" sz="2000" dirty="0"/>
              <a:t>POC and sedimentation </a:t>
            </a:r>
            <a:r>
              <a:rPr lang="zh-TW" altLang="en-US" sz="2000" dirty="0" smtClean="0"/>
              <a:t>rate</a:t>
            </a:r>
            <a:r>
              <a:rPr lang="en-US" altLang="zh-TW" sz="2000" dirty="0"/>
              <a:t> (James </a:t>
            </a:r>
            <a:r>
              <a:rPr lang="en-US" altLang="zh-TW" sz="2000" dirty="0" err="1"/>
              <a:t>T.Liu</a:t>
            </a:r>
            <a:r>
              <a:rPr lang="en-US" altLang="zh-TW" sz="2000" dirty="0"/>
              <a:t>/</a:t>
            </a:r>
            <a:r>
              <a:rPr lang="en-US" altLang="zh-TW" sz="2000" dirty="0" err="1"/>
              <a:t>Chih</a:t>
            </a:r>
            <a:r>
              <a:rPr lang="en-US" altLang="zh-TW" sz="2000" dirty="0"/>
              <a:t>-An </a:t>
            </a:r>
            <a:r>
              <a:rPr lang="en-US" altLang="zh-TW" sz="2000" dirty="0" smtClean="0"/>
              <a:t>Huh…</a:t>
            </a:r>
            <a:endParaRPr lang="zh-TW" altLang="en-US" sz="2000" dirty="0"/>
          </a:p>
          <a:p>
            <a:r>
              <a:rPr lang="zh-TW" altLang="en-US" sz="2000" dirty="0"/>
              <a:t>3. </a:t>
            </a:r>
            <a:r>
              <a:rPr lang="en-US" altLang="zh-TW" sz="2000" dirty="0" smtClean="0"/>
              <a:t>Seasonal difference</a:t>
            </a:r>
            <a:endParaRPr lang="zh-TW" altLang="en-US" sz="2000" dirty="0"/>
          </a:p>
          <a:p>
            <a:pPr marL="742950" lvl="1" indent="-285750">
              <a:buFont typeface="Arial" panose="020B0604020202020204" pitchFamily="34" charset="0"/>
              <a:buChar char="•"/>
            </a:pPr>
            <a:r>
              <a:rPr lang="zh-TW" altLang="en-US" sz="2000" dirty="0"/>
              <a:t>mean model </a:t>
            </a:r>
            <a:endParaRPr lang="en-US" altLang="zh-TW" sz="2000" dirty="0" smtClean="0"/>
          </a:p>
          <a:p>
            <a:pPr marL="742950" lvl="1" indent="-285750">
              <a:buFont typeface="Arial" panose="020B0604020202020204" pitchFamily="34" charset="0"/>
              <a:buChar char="•"/>
            </a:pPr>
            <a:r>
              <a:rPr lang="zh-TW" altLang="en-US" sz="2000" dirty="0" smtClean="0"/>
              <a:t>fall </a:t>
            </a:r>
            <a:r>
              <a:rPr lang="zh-TW" altLang="en-US" sz="2000" dirty="0"/>
              <a:t>model </a:t>
            </a:r>
            <a:endParaRPr lang="en-US" altLang="zh-TW" sz="2000" dirty="0" smtClean="0"/>
          </a:p>
          <a:p>
            <a:pPr marL="742950" lvl="1" indent="-285750">
              <a:buFont typeface="Arial" panose="020B0604020202020204" pitchFamily="34" charset="0"/>
              <a:buChar char="•"/>
            </a:pPr>
            <a:r>
              <a:rPr lang="zh-TW" altLang="en-US" sz="2000" dirty="0" smtClean="0"/>
              <a:t>spring model</a:t>
            </a:r>
            <a:endParaRPr lang="zh-TW" altLang="en-US" sz="2000" dirty="0"/>
          </a:p>
          <a:p>
            <a:r>
              <a:rPr lang="zh-TW" altLang="en-US" sz="2000" dirty="0"/>
              <a:t>4. </a:t>
            </a:r>
            <a:r>
              <a:rPr lang="zh-TW" altLang="en-US" sz="2000" dirty="0" smtClean="0"/>
              <a:t>figure </a:t>
            </a:r>
            <a:r>
              <a:rPr lang="zh-TW" altLang="en-US" sz="2000" dirty="0"/>
              <a:t>out respiaration (maybe use 2 models to compare</a:t>
            </a:r>
            <a:r>
              <a:rPr lang="zh-TW" altLang="en-US" sz="2000" dirty="0" smtClean="0"/>
              <a:t>)</a:t>
            </a:r>
            <a:endParaRPr lang="zh-TW" altLang="en-US" sz="2000" dirty="0"/>
          </a:p>
          <a:p>
            <a:pPr marL="742950" lvl="1" indent="-285750">
              <a:buFont typeface="Arial" panose="020B0604020202020204" pitchFamily="34" charset="0"/>
              <a:buChar char="•"/>
            </a:pPr>
            <a:r>
              <a:rPr lang="zh-TW" altLang="en-US" sz="2000" dirty="0" smtClean="0"/>
              <a:t>measured </a:t>
            </a:r>
            <a:r>
              <a:rPr lang="zh-TW" altLang="en-US" sz="2000" dirty="0"/>
              <a:t>data</a:t>
            </a:r>
          </a:p>
          <a:p>
            <a:pPr marL="742950" lvl="1" indent="-285750">
              <a:buFont typeface="Arial" panose="020B0604020202020204" pitchFamily="34" charset="0"/>
              <a:buChar char="•"/>
            </a:pPr>
            <a:r>
              <a:rPr lang="zh-TW" altLang="en-US" sz="2000" dirty="0" smtClean="0"/>
              <a:t>allometric </a:t>
            </a:r>
            <a:r>
              <a:rPr lang="en-US" altLang="zh-TW" sz="2000" dirty="0" smtClean="0"/>
              <a:t>estimation</a:t>
            </a:r>
            <a:endParaRPr lang="zh-TW" altLang="en-US" sz="2000" dirty="0"/>
          </a:p>
        </p:txBody>
      </p:sp>
    </p:spTree>
    <p:extLst>
      <p:ext uri="{BB962C8B-B14F-4D97-AF65-F5344CB8AC3E}">
        <p14:creationId xmlns:p14="http://schemas.microsoft.com/office/powerpoint/2010/main" val="35046227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3133" y="796060"/>
            <a:ext cx="7895364" cy="4801314"/>
          </a:xfrm>
          <a:prstGeom prst="rect">
            <a:avLst/>
          </a:prstGeom>
        </p:spPr>
        <p:txBody>
          <a:bodyPr wrap="square">
            <a:spAutoFit/>
          </a:bodyPr>
          <a:lstStyle/>
          <a:p>
            <a:pPr marL="342900" indent="-342900">
              <a:buAutoNum type="arabicPeriod"/>
            </a:pPr>
            <a:r>
              <a:rPr lang="zh-TW" altLang="en-US" dirty="0">
                <a:latin typeface="Times New Roman" panose="02020603050405020304" pitchFamily="18" charset="0"/>
                <a:ea typeface="標楷體" panose="03000509000000000000" pitchFamily="65" charset="-120"/>
              </a:rPr>
              <a:t>細分食性</a:t>
            </a:r>
            <a:r>
              <a:rPr lang="en-US" altLang="zh-TW" dirty="0" smtClean="0">
                <a:latin typeface="Times New Roman" panose="02020603050405020304" pitchFamily="18" charset="0"/>
                <a:ea typeface="標楷體" panose="03000509000000000000" pitchFamily="65" charset="-120"/>
              </a:rPr>
              <a:t>:</a:t>
            </a:r>
            <a:r>
              <a:rPr lang="zh-TW" altLang="en-US" dirty="0" smtClean="0">
                <a:latin typeface="Times New Roman" panose="02020603050405020304" pitchFamily="18" charset="0"/>
                <a:ea typeface="標楷體" panose="03000509000000000000" pitchFamily="65" charset="-120"/>
              </a:rPr>
              <a:t>改</a:t>
            </a:r>
            <a:r>
              <a:rPr lang="en-US" altLang="zh-TW" dirty="0" smtClean="0">
                <a:latin typeface="Times New Roman" panose="02020603050405020304" pitchFamily="18" charset="0"/>
                <a:ea typeface="標楷體" panose="03000509000000000000" pitchFamily="65" charset="-120"/>
              </a:rPr>
              <a:t>structure</a:t>
            </a:r>
          </a:p>
          <a:p>
            <a:pPr marL="342900" indent="-342900">
              <a:buFont typeface="+mj-lt"/>
              <a:buAutoNum type="arabicPeriod"/>
            </a:pPr>
            <a:r>
              <a:rPr lang="en-US" altLang="zh-TW" dirty="0" smtClean="0">
                <a:latin typeface="Times New Roman" panose="02020603050405020304" pitchFamily="18" charset="0"/>
                <a:ea typeface="標楷體" panose="03000509000000000000" pitchFamily="65" charset="-120"/>
              </a:rPr>
              <a:t>Assume:</a:t>
            </a:r>
          </a:p>
          <a:p>
            <a:pPr marL="800100" lvl="1" indent="-342900">
              <a:buFont typeface="Arial" panose="020B0604020202020204" pitchFamily="34" charset="0"/>
              <a:buChar char="•"/>
            </a:pPr>
            <a:r>
              <a:rPr lang="en-US" altLang="zh-TW" dirty="0" smtClean="0">
                <a:latin typeface="Times New Roman" panose="02020603050405020304" pitchFamily="18" charset="0"/>
                <a:ea typeface="標楷體" panose="03000509000000000000" pitchFamily="65" charset="-120"/>
              </a:rPr>
              <a:t>influx </a:t>
            </a:r>
            <a:r>
              <a:rPr lang="en-US" altLang="zh-TW" dirty="0">
                <a:latin typeface="Times New Roman" panose="02020603050405020304" pitchFamily="18" charset="0"/>
                <a:ea typeface="標楷體" panose="03000509000000000000" pitchFamily="65" charset="-120"/>
              </a:rPr>
              <a:t>POC as a complex assemblage </a:t>
            </a:r>
            <a:r>
              <a:rPr lang="en-US" altLang="zh-TW" dirty="0" smtClean="0">
                <a:latin typeface="Times New Roman" panose="02020603050405020304" pitchFamily="18" charset="0"/>
                <a:ea typeface="標楷體" panose="03000509000000000000" pitchFamily="65" charset="-120"/>
              </a:rPr>
              <a:t>of, </a:t>
            </a:r>
            <a:r>
              <a:rPr lang="en-US" altLang="zh-TW" dirty="0">
                <a:latin typeface="Times New Roman" panose="02020603050405020304" pitchFamily="18" charset="0"/>
                <a:ea typeface="標楷體" panose="03000509000000000000" pitchFamily="65" charset="-120"/>
              </a:rPr>
              <a:t>while a portion of sediment flows out the system through the process of burial and/or export (orange flows). Then, it is assumed that bacteria feed only on detrital OC; </a:t>
            </a:r>
            <a:r>
              <a:rPr lang="en-US" altLang="zh-TW" dirty="0" err="1">
                <a:latin typeface="Times New Roman" panose="02020603050405020304" pitchFamily="18" charset="0"/>
                <a:ea typeface="標楷體" panose="03000509000000000000" pitchFamily="65" charset="-120"/>
              </a:rPr>
              <a:t>meiofauna</a:t>
            </a:r>
            <a:r>
              <a:rPr lang="en-US" altLang="zh-TW" dirty="0">
                <a:latin typeface="Times New Roman" panose="02020603050405020304" pitchFamily="18" charset="0"/>
                <a:ea typeface="標楷體" panose="03000509000000000000" pitchFamily="65" charset="-120"/>
              </a:rPr>
              <a:t> feeds on bacteria and detrital OC; </a:t>
            </a:r>
            <a:r>
              <a:rPr lang="en-US" altLang="zh-TW" dirty="0" err="1">
                <a:latin typeface="Times New Roman" panose="02020603050405020304" pitchFamily="18" charset="0"/>
                <a:ea typeface="標楷體" panose="03000509000000000000" pitchFamily="65" charset="-120"/>
              </a:rPr>
              <a:t>macrofauna</a:t>
            </a:r>
            <a:r>
              <a:rPr lang="en-US" altLang="zh-TW" dirty="0">
                <a:latin typeface="Times New Roman" panose="02020603050405020304" pitchFamily="18" charset="0"/>
                <a:ea typeface="標楷體" panose="03000509000000000000" pitchFamily="65" charset="-120"/>
              </a:rPr>
              <a:t> feeds on </a:t>
            </a:r>
            <a:r>
              <a:rPr lang="en-US" altLang="zh-TW" dirty="0" err="1">
                <a:latin typeface="Times New Roman" panose="02020603050405020304" pitchFamily="18" charset="0"/>
                <a:ea typeface="標楷體" panose="03000509000000000000" pitchFamily="65" charset="-120"/>
              </a:rPr>
              <a:t>meiofauna</a:t>
            </a:r>
            <a:r>
              <a:rPr lang="en-US" altLang="zh-TW" dirty="0">
                <a:latin typeface="Times New Roman" panose="02020603050405020304" pitchFamily="18" charset="0"/>
                <a:ea typeface="標楷體" panose="03000509000000000000" pitchFamily="65" charset="-120"/>
              </a:rPr>
              <a:t>, bacteria and detrital OC. Then, the </a:t>
            </a:r>
            <a:r>
              <a:rPr lang="en-US" altLang="zh-TW" dirty="0" err="1">
                <a:latin typeface="Times New Roman" panose="02020603050405020304" pitchFamily="18" charset="0"/>
                <a:ea typeface="標楷體" panose="03000509000000000000" pitchFamily="65" charset="-120"/>
              </a:rPr>
              <a:t>meiofauna</a:t>
            </a:r>
            <a:r>
              <a:rPr lang="en-US" altLang="zh-TW" dirty="0">
                <a:latin typeface="Times New Roman" panose="02020603050405020304" pitchFamily="18" charset="0"/>
                <a:ea typeface="標楷體" panose="03000509000000000000" pitchFamily="65" charset="-120"/>
              </a:rPr>
              <a:t> will be further divided into selective deposit feeders, non-selective deposit feeders, </a:t>
            </a:r>
            <a:r>
              <a:rPr lang="en-US" altLang="zh-TW" dirty="0" err="1">
                <a:latin typeface="Times New Roman" panose="02020603050405020304" pitchFamily="18" charset="0"/>
                <a:ea typeface="標楷體" panose="03000509000000000000" pitchFamily="65" charset="-120"/>
              </a:rPr>
              <a:t>epigrowth</a:t>
            </a:r>
            <a:r>
              <a:rPr lang="en-US" altLang="zh-TW" dirty="0">
                <a:latin typeface="Times New Roman" panose="02020603050405020304" pitchFamily="18" charset="0"/>
                <a:ea typeface="標楷體" panose="03000509000000000000" pitchFamily="65" charset="-120"/>
              </a:rPr>
              <a:t> feeders, and omnivores/predators </a:t>
            </a:r>
            <a:r>
              <a:rPr lang="en-US" altLang="zh-TW" dirty="0">
                <a:latin typeface="Times New Roman" panose="02020603050405020304" pitchFamily="18" charset="0"/>
              </a:rPr>
              <a:t>(Liao et al., 2020)</a:t>
            </a:r>
            <a:r>
              <a:rPr lang="en-US" altLang="zh-TW" dirty="0">
                <a:latin typeface="Times New Roman" panose="02020603050405020304" pitchFamily="18" charset="0"/>
                <a:ea typeface="標楷體" panose="03000509000000000000" pitchFamily="65" charset="-120"/>
              </a:rPr>
              <a:t>, and the </a:t>
            </a:r>
            <a:r>
              <a:rPr lang="en-US" altLang="zh-TW" dirty="0" err="1">
                <a:latin typeface="Times New Roman" panose="02020603050405020304" pitchFamily="18" charset="0"/>
                <a:ea typeface="標楷體" panose="03000509000000000000" pitchFamily="65" charset="-120"/>
              </a:rPr>
              <a:t>macrofauna</a:t>
            </a:r>
            <a:r>
              <a:rPr lang="en-US" altLang="zh-TW" dirty="0">
                <a:latin typeface="Times New Roman" panose="02020603050405020304" pitchFamily="18" charset="0"/>
                <a:ea typeface="標楷體" panose="03000509000000000000" pitchFamily="65" charset="-120"/>
              </a:rPr>
              <a:t> stocks will be divided into surface deposit-feeders, deposit-feeders, suspension-feeders, and </a:t>
            </a:r>
            <a:r>
              <a:rPr lang="en-US" altLang="zh-TW" dirty="0" err="1">
                <a:latin typeface="Times New Roman" panose="02020603050405020304" pitchFamily="18" charset="0"/>
                <a:ea typeface="標楷體" panose="03000509000000000000" pitchFamily="65" charset="-120"/>
              </a:rPr>
              <a:t>predators+scavengers</a:t>
            </a:r>
            <a:r>
              <a:rPr lang="en-US" altLang="zh-TW" dirty="0">
                <a:latin typeface="Times New Roman" panose="02020603050405020304" pitchFamily="18" charset="0"/>
                <a:ea typeface="標楷體" panose="03000509000000000000" pitchFamily="65" charset="-120"/>
              </a:rPr>
              <a:t> </a:t>
            </a:r>
            <a:r>
              <a:rPr lang="en-US" altLang="zh-TW" dirty="0">
                <a:latin typeface="Times New Roman" panose="02020603050405020304" pitchFamily="18" charset="0"/>
              </a:rPr>
              <a:t>(Chen, 2018)</a:t>
            </a:r>
            <a:r>
              <a:rPr lang="en-US" altLang="zh-TW" dirty="0">
                <a:latin typeface="Times New Roman" panose="02020603050405020304" pitchFamily="18" charset="0"/>
                <a:ea typeface="標楷體" panose="03000509000000000000" pitchFamily="65" charset="-120"/>
              </a:rPr>
              <a:t>. Moreover, it is presumed that the predators of each size class prey on organisms of the same and smaller size classes. The grey flows indicate the loss of carbon as the feces and as consumed by </a:t>
            </a:r>
            <a:r>
              <a:rPr lang="en-US" altLang="zh-TW" dirty="0" err="1">
                <a:latin typeface="Times New Roman" panose="02020603050405020304" pitchFamily="18" charset="0"/>
                <a:ea typeface="標楷體" panose="03000509000000000000" pitchFamily="65" charset="-120"/>
              </a:rPr>
              <a:t>benthopelagic</a:t>
            </a:r>
            <a:r>
              <a:rPr lang="en-US" altLang="zh-TW" dirty="0">
                <a:latin typeface="Times New Roman" panose="02020603050405020304" pitchFamily="18" charset="0"/>
                <a:ea typeface="標楷體" panose="03000509000000000000" pitchFamily="65" charset="-120"/>
              </a:rPr>
              <a:t>/pelagic predators (fig. 12). In this LIM model, the compartments with orange color are part of the food web model, whereas compartments with blue color were only considered as carbon influx or efflux, but were not directly modeled. </a:t>
            </a:r>
            <a:endParaRPr lang="zh-TW" altLang="en-US" dirty="0"/>
          </a:p>
        </p:txBody>
      </p:sp>
    </p:spTree>
    <p:extLst>
      <p:ext uri="{BB962C8B-B14F-4D97-AF65-F5344CB8AC3E}">
        <p14:creationId xmlns:p14="http://schemas.microsoft.com/office/powerpoint/2010/main" val="378335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1880" y="265889"/>
            <a:ext cx="773097" cy="523220"/>
          </a:xfrm>
          <a:prstGeom prst="rect">
            <a:avLst/>
          </a:prstGeom>
          <a:noFill/>
        </p:spPr>
        <p:txBody>
          <a:bodyPr wrap="none" rtlCol="0">
            <a:spAutoFit/>
          </a:bodyPr>
          <a:lstStyle/>
          <a:p>
            <a:r>
              <a:rPr lang="en-US" altLang="zh-TW" sz="2800" dirty="0" smtClean="0"/>
              <a:t>CTD</a:t>
            </a:r>
            <a:endParaRPr lang="zh-TW" altLang="en-US" sz="2800" dirty="0"/>
          </a:p>
        </p:txBody>
      </p:sp>
      <p:grpSp>
        <p:nvGrpSpPr>
          <p:cNvPr id="18" name="群組 17"/>
          <p:cNvGrpSpPr/>
          <p:nvPr/>
        </p:nvGrpSpPr>
        <p:grpSpPr>
          <a:xfrm>
            <a:off x="1069848" y="915625"/>
            <a:ext cx="9729216" cy="5670252"/>
            <a:chOff x="1069848" y="915625"/>
            <a:chExt cx="9729216" cy="5670252"/>
          </a:xfrm>
        </p:grpSpPr>
        <p:grpSp>
          <p:nvGrpSpPr>
            <p:cNvPr id="15" name="群組 14"/>
            <p:cNvGrpSpPr/>
            <p:nvPr/>
          </p:nvGrpSpPr>
          <p:grpSpPr>
            <a:xfrm>
              <a:off x="1069848" y="915625"/>
              <a:ext cx="9729216" cy="5670252"/>
              <a:chOff x="1024128" y="1035996"/>
              <a:chExt cx="9729216" cy="5670252"/>
            </a:xfrm>
          </p:grpSpPr>
          <p:sp>
            <p:nvSpPr>
              <p:cNvPr id="6" name="矩形 5"/>
              <p:cNvSpPr/>
              <p:nvPr/>
            </p:nvSpPr>
            <p:spPr>
              <a:xfrm>
                <a:off x="3456432" y="1035996"/>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1024128" y="1035997"/>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3456432" y="2935223"/>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1024128" y="4807016"/>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8321040" y="4807021"/>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5888736" y="1035996"/>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8321040" y="1035996"/>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5888736" y="2935221"/>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3456432" y="4807020"/>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5888736" y="4807017"/>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7" name="矩形 16"/>
            <p:cNvSpPr/>
            <p:nvPr/>
          </p:nvSpPr>
          <p:spPr>
            <a:xfrm>
              <a:off x="8366760" y="2814850"/>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0" name="矩形 19"/>
          <p:cNvSpPr/>
          <p:nvPr/>
        </p:nvSpPr>
        <p:spPr>
          <a:xfrm>
            <a:off x="1069848" y="2819868"/>
            <a:ext cx="2432304" cy="189922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6" name="圖片 15"/>
          <p:cNvPicPr>
            <a:picLocks noChangeAspect="1"/>
          </p:cNvPicPr>
          <p:nvPr/>
        </p:nvPicPr>
        <p:blipFill rotWithShape="1">
          <a:blip r:embed="rId2">
            <a:clrChange>
              <a:clrFrom>
                <a:srgbClr val="FFFFFF"/>
              </a:clrFrom>
              <a:clrTo>
                <a:srgbClr val="FFFFFF">
                  <a:alpha val="0"/>
                </a:srgbClr>
              </a:clrTo>
            </a:clrChange>
          </a:blip>
          <a:srcRect l="709" t="4941" r="7988" b="496"/>
          <a:stretch/>
        </p:blipFill>
        <p:spPr>
          <a:xfrm>
            <a:off x="904266" y="1016000"/>
            <a:ext cx="10027727" cy="5842000"/>
          </a:xfrm>
          <a:prstGeom prst="rect">
            <a:avLst/>
          </a:prstGeom>
        </p:spPr>
      </p:pic>
      <p:sp>
        <p:nvSpPr>
          <p:cNvPr id="3" name="矩形 2"/>
          <p:cNvSpPr/>
          <p:nvPr/>
        </p:nvSpPr>
        <p:spPr>
          <a:xfrm>
            <a:off x="1069848" y="142778"/>
            <a:ext cx="6096000" cy="646331"/>
          </a:xfrm>
          <a:prstGeom prst="rect">
            <a:avLst/>
          </a:prstGeom>
        </p:spPr>
        <p:txBody>
          <a:bodyPr>
            <a:spAutoFit/>
          </a:bodyPr>
          <a:lstStyle/>
          <a:p>
            <a:r>
              <a:rPr lang="fr-FR" altLang="zh-TW" dirty="0" smtClean="0"/>
              <a:t>B.   Result</a:t>
            </a:r>
            <a:r>
              <a:rPr lang="fr-FR" altLang="zh-TW" dirty="0"/>
              <a:t>: </a:t>
            </a:r>
          </a:p>
          <a:p>
            <a:pPr lvl="1"/>
            <a:r>
              <a:rPr lang="fr-FR" altLang="zh-TW" dirty="0" smtClean="0"/>
              <a:t>2.  </a:t>
            </a:r>
            <a:r>
              <a:rPr lang="en-US" altLang="zh-TW" dirty="0" smtClean="0"/>
              <a:t>Water profiling: Temperature </a:t>
            </a:r>
            <a:r>
              <a:rPr lang="en-US" altLang="zh-TW" dirty="0" err="1" smtClean="0"/>
              <a:t>v.s</a:t>
            </a:r>
            <a:r>
              <a:rPr lang="en-US" altLang="zh-TW" dirty="0" smtClean="0"/>
              <a:t>. Pressure (depth)</a:t>
            </a:r>
            <a:r>
              <a:rPr lang="fr-FR" altLang="zh-TW" dirty="0" smtClean="0"/>
              <a:t> </a:t>
            </a:r>
            <a:endParaRPr lang="fr-FR" altLang="zh-TW" dirty="0"/>
          </a:p>
        </p:txBody>
      </p:sp>
      <p:pic>
        <p:nvPicPr>
          <p:cNvPr id="21" name="圖片 20"/>
          <p:cNvPicPr>
            <a:picLocks noChangeAspect="1"/>
          </p:cNvPicPr>
          <p:nvPr/>
        </p:nvPicPr>
        <p:blipFill rotWithShape="1">
          <a:blip r:embed="rId2">
            <a:clrChange>
              <a:clrFrom>
                <a:srgbClr val="FFFFFF"/>
              </a:clrFrom>
              <a:clrTo>
                <a:srgbClr val="FFFFFF">
                  <a:alpha val="0"/>
                </a:srgbClr>
              </a:clrTo>
            </a:clrChange>
          </a:blip>
          <a:srcRect l="91172" t="42033" r="797" b="43689"/>
          <a:stretch/>
        </p:blipFill>
        <p:spPr>
          <a:xfrm>
            <a:off x="10862734" y="5400539"/>
            <a:ext cx="1185334" cy="1185333"/>
          </a:xfrm>
          <a:prstGeom prst="rect">
            <a:avLst/>
          </a:prstGeom>
        </p:spPr>
      </p:pic>
      <p:grpSp>
        <p:nvGrpSpPr>
          <p:cNvPr id="25" name="群組 24"/>
          <p:cNvGrpSpPr/>
          <p:nvPr/>
        </p:nvGrpSpPr>
        <p:grpSpPr>
          <a:xfrm>
            <a:off x="11064925" y="4204901"/>
            <a:ext cx="983143" cy="1195638"/>
            <a:chOff x="7480497" y="290108"/>
            <a:chExt cx="983143" cy="1195638"/>
          </a:xfrm>
        </p:grpSpPr>
        <p:sp>
          <p:nvSpPr>
            <p:cNvPr id="22" name="文字方塊 21"/>
            <p:cNvSpPr txBox="1"/>
            <p:nvPr/>
          </p:nvSpPr>
          <p:spPr>
            <a:xfrm>
              <a:off x="7480498" y="290108"/>
              <a:ext cx="983142" cy="369332"/>
            </a:xfrm>
            <a:prstGeom prst="rect">
              <a:avLst/>
            </a:prstGeom>
            <a:solidFill>
              <a:schemeClr val="accent1">
                <a:lumMod val="20000"/>
                <a:lumOff val="80000"/>
              </a:schemeClr>
            </a:solidFill>
          </p:spPr>
          <p:txBody>
            <a:bodyPr wrap="square" rtlCol="0">
              <a:spAutoFit/>
            </a:bodyPr>
            <a:lstStyle/>
            <a:p>
              <a:pPr algn="ctr"/>
              <a:r>
                <a:rPr lang="en-US" altLang="zh-TW" dirty="0" smtClean="0">
                  <a:solidFill>
                    <a:sysClr val="windowText" lastClr="000000"/>
                  </a:solidFill>
                </a:rPr>
                <a:t>autumn</a:t>
              </a:r>
              <a:endParaRPr lang="zh-TW" altLang="en-US" dirty="0">
                <a:solidFill>
                  <a:sysClr val="windowText" lastClr="000000"/>
                </a:solidFill>
              </a:endParaRPr>
            </a:p>
          </p:txBody>
        </p:sp>
        <p:sp>
          <p:nvSpPr>
            <p:cNvPr id="23" name="文字方塊 22"/>
            <p:cNvSpPr txBox="1"/>
            <p:nvPr/>
          </p:nvSpPr>
          <p:spPr>
            <a:xfrm>
              <a:off x="7480497" y="705709"/>
              <a:ext cx="983143" cy="369332"/>
            </a:xfrm>
            <a:prstGeom prst="rect">
              <a:avLst/>
            </a:prstGeom>
            <a:solidFill>
              <a:schemeClr val="accent4">
                <a:lumMod val="20000"/>
                <a:lumOff val="80000"/>
              </a:schemeClr>
            </a:solidFill>
          </p:spPr>
          <p:txBody>
            <a:bodyPr wrap="square" rtlCol="0">
              <a:spAutoFit/>
            </a:bodyPr>
            <a:lstStyle/>
            <a:p>
              <a:pPr algn="ctr"/>
              <a:r>
                <a:rPr lang="en-US" altLang="zh-TW" dirty="0" smtClean="0">
                  <a:solidFill>
                    <a:sysClr val="windowText" lastClr="000000"/>
                  </a:solidFill>
                </a:rPr>
                <a:t>spring</a:t>
              </a:r>
              <a:endParaRPr lang="zh-TW" altLang="en-US" dirty="0">
                <a:solidFill>
                  <a:sysClr val="windowText" lastClr="000000"/>
                </a:solidFill>
              </a:endParaRPr>
            </a:p>
          </p:txBody>
        </p:sp>
        <p:sp>
          <p:nvSpPr>
            <p:cNvPr id="24" name="文字方塊 23"/>
            <p:cNvSpPr txBox="1"/>
            <p:nvPr/>
          </p:nvSpPr>
          <p:spPr>
            <a:xfrm>
              <a:off x="7480497" y="1116414"/>
              <a:ext cx="983143" cy="369332"/>
            </a:xfrm>
            <a:prstGeom prst="rect">
              <a:avLst/>
            </a:prstGeom>
            <a:solidFill>
              <a:schemeClr val="bg2"/>
            </a:solidFill>
          </p:spPr>
          <p:txBody>
            <a:bodyPr wrap="square" rtlCol="0">
              <a:spAutoFit/>
            </a:bodyPr>
            <a:lstStyle/>
            <a:p>
              <a:pPr algn="ctr"/>
              <a:r>
                <a:rPr lang="en-US" altLang="zh-TW" dirty="0" smtClean="0">
                  <a:solidFill>
                    <a:sysClr val="windowText" lastClr="000000"/>
                  </a:solidFill>
                </a:rPr>
                <a:t>summer</a:t>
              </a:r>
              <a:endParaRPr lang="zh-TW" altLang="en-US" dirty="0">
                <a:solidFill>
                  <a:sysClr val="windowText" lastClr="000000"/>
                </a:solidFill>
              </a:endParaRPr>
            </a:p>
          </p:txBody>
        </p:sp>
      </p:grpSp>
    </p:spTree>
    <p:extLst>
      <p:ext uri="{BB962C8B-B14F-4D97-AF65-F5344CB8AC3E}">
        <p14:creationId xmlns:p14="http://schemas.microsoft.com/office/powerpoint/2010/main" val="36168099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069848" y="2819868"/>
            <a:ext cx="2432304" cy="189922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字方塊 1"/>
          <p:cNvSpPr txBox="1"/>
          <p:nvPr/>
        </p:nvSpPr>
        <p:spPr>
          <a:xfrm>
            <a:off x="201880" y="265889"/>
            <a:ext cx="773097" cy="523220"/>
          </a:xfrm>
          <a:prstGeom prst="rect">
            <a:avLst/>
          </a:prstGeom>
          <a:noFill/>
        </p:spPr>
        <p:txBody>
          <a:bodyPr wrap="none" rtlCol="0">
            <a:spAutoFit/>
          </a:bodyPr>
          <a:lstStyle/>
          <a:p>
            <a:r>
              <a:rPr lang="en-US" altLang="zh-TW" sz="2800" dirty="0" smtClean="0"/>
              <a:t>CTD</a:t>
            </a:r>
            <a:endParaRPr lang="zh-TW" altLang="en-US" sz="2800" dirty="0"/>
          </a:p>
        </p:txBody>
      </p:sp>
      <p:grpSp>
        <p:nvGrpSpPr>
          <p:cNvPr id="18" name="群組 17"/>
          <p:cNvGrpSpPr/>
          <p:nvPr/>
        </p:nvGrpSpPr>
        <p:grpSpPr>
          <a:xfrm>
            <a:off x="1069848" y="915625"/>
            <a:ext cx="9729216" cy="5670252"/>
            <a:chOff x="1069848" y="915625"/>
            <a:chExt cx="9729216" cy="5670252"/>
          </a:xfrm>
        </p:grpSpPr>
        <p:grpSp>
          <p:nvGrpSpPr>
            <p:cNvPr id="15" name="群組 14"/>
            <p:cNvGrpSpPr/>
            <p:nvPr/>
          </p:nvGrpSpPr>
          <p:grpSpPr>
            <a:xfrm>
              <a:off x="1069848" y="915625"/>
              <a:ext cx="9729216" cy="5670252"/>
              <a:chOff x="1024128" y="1035996"/>
              <a:chExt cx="9729216" cy="5670252"/>
            </a:xfrm>
          </p:grpSpPr>
          <p:sp>
            <p:nvSpPr>
              <p:cNvPr id="6" name="矩形 5"/>
              <p:cNvSpPr/>
              <p:nvPr/>
            </p:nvSpPr>
            <p:spPr>
              <a:xfrm>
                <a:off x="3456432" y="1035996"/>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1024128" y="1035997"/>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3456432" y="2935223"/>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1024128" y="4807016"/>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8321040" y="4807021"/>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5888736" y="1035996"/>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8321040" y="1035996"/>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5888736" y="2935221"/>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3456432" y="4807020"/>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5888736" y="4807017"/>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7" name="矩形 16"/>
            <p:cNvSpPr/>
            <p:nvPr/>
          </p:nvSpPr>
          <p:spPr>
            <a:xfrm>
              <a:off x="8366760" y="2814850"/>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 name="矩形 2"/>
          <p:cNvSpPr/>
          <p:nvPr/>
        </p:nvSpPr>
        <p:spPr>
          <a:xfrm>
            <a:off x="1069848" y="142778"/>
            <a:ext cx="6096000" cy="646331"/>
          </a:xfrm>
          <a:prstGeom prst="rect">
            <a:avLst/>
          </a:prstGeom>
        </p:spPr>
        <p:txBody>
          <a:bodyPr>
            <a:spAutoFit/>
          </a:bodyPr>
          <a:lstStyle/>
          <a:p>
            <a:r>
              <a:rPr lang="fr-FR" altLang="zh-TW" dirty="0" smtClean="0"/>
              <a:t>B.   Result</a:t>
            </a:r>
            <a:r>
              <a:rPr lang="fr-FR" altLang="zh-TW" dirty="0"/>
              <a:t>: </a:t>
            </a:r>
          </a:p>
          <a:p>
            <a:pPr lvl="1"/>
            <a:r>
              <a:rPr lang="fr-FR" altLang="zh-TW" dirty="0"/>
              <a:t>3</a:t>
            </a:r>
            <a:r>
              <a:rPr lang="fr-FR" altLang="zh-TW" dirty="0" smtClean="0"/>
              <a:t>.  </a:t>
            </a:r>
            <a:r>
              <a:rPr lang="en-US" altLang="zh-TW" dirty="0" smtClean="0"/>
              <a:t>Water profiling: Salinity </a:t>
            </a:r>
            <a:r>
              <a:rPr lang="en-US" altLang="zh-TW" dirty="0" err="1" smtClean="0"/>
              <a:t>v.s</a:t>
            </a:r>
            <a:r>
              <a:rPr lang="en-US" altLang="zh-TW" dirty="0" smtClean="0"/>
              <a:t>. Pressure (depth)</a:t>
            </a:r>
            <a:r>
              <a:rPr lang="fr-FR" altLang="zh-TW" dirty="0" smtClean="0"/>
              <a:t> </a:t>
            </a:r>
            <a:endParaRPr lang="fr-FR" altLang="zh-TW" dirty="0"/>
          </a:p>
        </p:txBody>
      </p:sp>
      <p:pic>
        <p:nvPicPr>
          <p:cNvPr id="21" name="圖片 20"/>
          <p:cNvPicPr>
            <a:picLocks noChangeAspect="1"/>
          </p:cNvPicPr>
          <p:nvPr/>
        </p:nvPicPr>
        <p:blipFill rotWithShape="1">
          <a:blip r:embed="rId2">
            <a:clrChange>
              <a:clrFrom>
                <a:srgbClr val="FFFFFF"/>
              </a:clrFrom>
              <a:clrTo>
                <a:srgbClr val="FFFFFF">
                  <a:alpha val="0"/>
                </a:srgbClr>
              </a:clrTo>
            </a:clrChange>
          </a:blip>
          <a:srcRect l="91172" t="42033" r="797" b="43689"/>
          <a:stretch/>
        </p:blipFill>
        <p:spPr>
          <a:xfrm>
            <a:off x="10862734" y="5400539"/>
            <a:ext cx="1185334" cy="1185333"/>
          </a:xfrm>
          <a:prstGeom prst="rect">
            <a:avLst/>
          </a:prstGeom>
        </p:spPr>
      </p:pic>
      <p:grpSp>
        <p:nvGrpSpPr>
          <p:cNvPr id="25" name="群組 24"/>
          <p:cNvGrpSpPr/>
          <p:nvPr/>
        </p:nvGrpSpPr>
        <p:grpSpPr>
          <a:xfrm>
            <a:off x="11064925" y="4204901"/>
            <a:ext cx="983143" cy="1195638"/>
            <a:chOff x="7480497" y="290108"/>
            <a:chExt cx="983143" cy="1195638"/>
          </a:xfrm>
        </p:grpSpPr>
        <p:sp>
          <p:nvSpPr>
            <p:cNvPr id="22" name="文字方塊 21"/>
            <p:cNvSpPr txBox="1"/>
            <p:nvPr/>
          </p:nvSpPr>
          <p:spPr>
            <a:xfrm>
              <a:off x="7480498" y="290108"/>
              <a:ext cx="983142" cy="369332"/>
            </a:xfrm>
            <a:prstGeom prst="rect">
              <a:avLst/>
            </a:prstGeom>
            <a:solidFill>
              <a:schemeClr val="accent1">
                <a:lumMod val="20000"/>
                <a:lumOff val="80000"/>
              </a:schemeClr>
            </a:solidFill>
          </p:spPr>
          <p:txBody>
            <a:bodyPr wrap="square" rtlCol="0">
              <a:spAutoFit/>
            </a:bodyPr>
            <a:lstStyle/>
            <a:p>
              <a:pPr algn="ctr"/>
              <a:r>
                <a:rPr lang="en-US" altLang="zh-TW" dirty="0" smtClean="0">
                  <a:solidFill>
                    <a:sysClr val="windowText" lastClr="000000"/>
                  </a:solidFill>
                </a:rPr>
                <a:t>autumn</a:t>
              </a:r>
              <a:endParaRPr lang="zh-TW" altLang="en-US" dirty="0">
                <a:solidFill>
                  <a:sysClr val="windowText" lastClr="000000"/>
                </a:solidFill>
              </a:endParaRPr>
            </a:p>
          </p:txBody>
        </p:sp>
        <p:sp>
          <p:nvSpPr>
            <p:cNvPr id="23" name="文字方塊 22"/>
            <p:cNvSpPr txBox="1"/>
            <p:nvPr/>
          </p:nvSpPr>
          <p:spPr>
            <a:xfrm>
              <a:off x="7480497" y="705709"/>
              <a:ext cx="983143" cy="369332"/>
            </a:xfrm>
            <a:prstGeom prst="rect">
              <a:avLst/>
            </a:prstGeom>
            <a:solidFill>
              <a:schemeClr val="accent4">
                <a:lumMod val="20000"/>
                <a:lumOff val="80000"/>
              </a:schemeClr>
            </a:solidFill>
          </p:spPr>
          <p:txBody>
            <a:bodyPr wrap="square" rtlCol="0">
              <a:spAutoFit/>
            </a:bodyPr>
            <a:lstStyle/>
            <a:p>
              <a:pPr algn="ctr"/>
              <a:r>
                <a:rPr lang="en-US" altLang="zh-TW" dirty="0" smtClean="0">
                  <a:solidFill>
                    <a:sysClr val="windowText" lastClr="000000"/>
                  </a:solidFill>
                </a:rPr>
                <a:t>spring</a:t>
              </a:r>
              <a:endParaRPr lang="zh-TW" altLang="en-US" dirty="0">
                <a:solidFill>
                  <a:sysClr val="windowText" lastClr="000000"/>
                </a:solidFill>
              </a:endParaRPr>
            </a:p>
          </p:txBody>
        </p:sp>
        <p:sp>
          <p:nvSpPr>
            <p:cNvPr id="24" name="文字方塊 23"/>
            <p:cNvSpPr txBox="1"/>
            <p:nvPr/>
          </p:nvSpPr>
          <p:spPr>
            <a:xfrm>
              <a:off x="7480497" y="1116414"/>
              <a:ext cx="983143" cy="369332"/>
            </a:xfrm>
            <a:prstGeom prst="rect">
              <a:avLst/>
            </a:prstGeom>
            <a:solidFill>
              <a:schemeClr val="bg2"/>
            </a:solidFill>
          </p:spPr>
          <p:txBody>
            <a:bodyPr wrap="square" rtlCol="0">
              <a:spAutoFit/>
            </a:bodyPr>
            <a:lstStyle/>
            <a:p>
              <a:pPr algn="ctr"/>
              <a:r>
                <a:rPr lang="en-US" altLang="zh-TW" dirty="0" smtClean="0">
                  <a:solidFill>
                    <a:sysClr val="windowText" lastClr="000000"/>
                  </a:solidFill>
                </a:rPr>
                <a:t>summer</a:t>
              </a:r>
              <a:endParaRPr lang="zh-TW" altLang="en-US" dirty="0">
                <a:solidFill>
                  <a:sysClr val="windowText" lastClr="000000"/>
                </a:solidFill>
              </a:endParaRPr>
            </a:p>
          </p:txBody>
        </p:sp>
      </p:grpSp>
      <p:pic>
        <p:nvPicPr>
          <p:cNvPr id="16" name="圖片 15"/>
          <p:cNvPicPr>
            <a:picLocks noChangeAspect="1"/>
          </p:cNvPicPr>
          <p:nvPr/>
        </p:nvPicPr>
        <p:blipFill rotWithShape="1">
          <a:blip r:embed="rId3">
            <a:clrChange>
              <a:clrFrom>
                <a:srgbClr val="FFFFFF"/>
              </a:clrFrom>
              <a:clrTo>
                <a:srgbClr val="FFFFFF">
                  <a:alpha val="0"/>
                </a:srgbClr>
              </a:clrTo>
            </a:clrChange>
          </a:blip>
          <a:srcRect l="670" t="1340" r="8135" b="1035"/>
          <a:stretch/>
        </p:blipFill>
        <p:spPr>
          <a:xfrm>
            <a:off x="833546" y="915624"/>
            <a:ext cx="9965518" cy="5809006"/>
          </a:xfrm>
          <a:prstGeom prst="rect">
            <a:avLst/>
          </a:prstGeom>
        </p:spPr>
      </p:pic>
    </p:spTree>
    <p:extLst>
      <p:ext uri="{BB962C8B-B14F-4D97-AF65-F5344CB8AC3E}">
        <p14:creationId xmlns:p14="http://schemas.microsoft.com/office/powerpoint/2010/main" val="39303748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1069848" y="2819868"/>
            <a:ext cx="2432304" cy="189922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字方塊 1"/>
          <p:cNvSpPr txBox="1"/>
          <p:nvPr/>
        </p:nvSpPr>
        <p:spPr>
          <a:xfrm>
            <a:off x="201880" y="265889"/>
            <a:ext cx="773097" cy="523220"/>
          </a:xfrm>
          <a:prstGeom prst="rect">
            <a:avLst/>
          </a:prstGeom>
          <a:noFill/>
        </p:spPr>
        <p:txBody>
          <a:bodyPr wrap="none" rtlCol="0">
            <a:spAutoFit/>
          </a:bodyPr>
          <a:lstStyle/>
          <a:p>
            <a:r>
              <a:rPr lang="en-US" altLang="zh-TW" sz="2800" dirty="0" smtClean="0"/>
              <a:t>CTD</a:t>
            </a:r>
            <a:endParaRPr lang="zh-TW" altLang="en-US" sz="2800" dirty="0"/>
          </a:p>
        </p:txBody>
      </p:sp>
      <p:grpSp>
        <p:nvGrpSpPr>
          <p:cNvPr id="18" name="群組 17"/>
          <p:cNvGrpSpPr/>
          <p:nvPr/>
        </p:nvGrpSpPr>
        <p:grpSpPr>
          <a:xfrm>
            <a:off x="1069848" y="915625"/>
            <a:ext cx="9729216" cy="5670252"/>
            <a:chOff x="1069848" y="915625"/>
            <a:chExt cx="9729216" cy="5670252"/>
          </a:xfrm>
        </p:grpSpPr>
        <p:grpSp>
          <p:nvGrpSpPr>
            <p:cNvPr id="15" name="群組 14"/>
            <p:cNvGrpSpPr/>
            <p:nvPr/>
          </p:nvGrpSpPr>
          <p:grpSpPr>
            <a:xfrm>
              <a:off x="1069848" y="915625"/>
              <a:ext cx="9729216" cy="5670252"/>
              <a:chOff x="1024128" y="1035996"/>
              <a:chExt cx="9729216" cy="5670252"/>
            </a:xfrm>
          </p:grpSpPr>
          <p:sp>
            <p:nvSpPr>
              <p:cNvPr id="6" name="矩形 5"/>
              <p:cNvSpPr/>
              <p:nvPr/>
            </p:nvSpPr>
            <p:spPr>
              <a:xfrm>
                <a:off x="3456432" y="1035996"/>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1024128" y="1035997"/>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3456432" y="2935223"/>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1024128" y="4807016"/>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8321040" y="4807021"/>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5888736" y="1035996"/>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8321040" y="1035996"/>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5888736" y="2935221"/>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3456432" y="4807020"/>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5888736" y="4807017"/>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7" name="矩形 16"/>
            <p:cNvSpPr/>
            <p:nvPr/>
          </p:nvSpPr>
          <p:spPr>
            <a:xfrm>
              <a:off x="8366760" y="2814850"/>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 name="矩形 2"/>
          <p:cNvSpPr/>
          <p:nvPr/>
        </p:nvSpPr>
        <p:spPr>
          <a:xfrm>
            <a:off x="1069848" y="142778"/>
            <a:ext cx="6096000" cy="646331"/>
          </a:xfrm>
          <a:prstGeom prst="rect">
            <a:avLst/>
          </a:prstGeom>
        </p:spPr>
        <p:txBody>
          <a:bodyPr>
            <a:spAutoFit/>
          </a:bodyPr>
          <a:lstStyle/>
          <a:p>
            <a:r>
              <a:rPr lang="fr-FR" altLang="zh-TW" dirty="0" smtClean="0"/>
              <a:t>B.   Result</a:t>
            </a:r>
            <a:r>
              <a:rPr lang="fr-FR" altLang="zh-TW" dirty="0"/>
              <a:t>: </a:t>
            </a:r>
          </a:p>
          <a:p>
            <a:pPr lvl="1"/>
            <a:r>
              <a:rPr lang="fr-FR" altLang="zh-TW" dirty="0"/>
              <a:t>3</a:t>
            </a:r>
            <a:r>
              <a:rPr lang="fr-FR" altLang="zh-TW" dirty="0" smtClean="0"/>
              <a:t>.  </a:t>
            </a:r>
            <a:r>
              <a:rPr lang="en-US" altLang="zh-TW" dirty="0" smtClean="0"/>
              <a:t>Water profiling: Density </a:t>
            </a:r>
            <a:r>
              <a:rPr lang="en-US" altLang="zh-TW" dirty="0" err="1" smtClean="0"/>
              <a:t>v.s</a:t>
            </a:r>
            <a:r>
              <a:rPr lang="en-US" altLang="zh-TW" dirty="0" smtClean="0"/>
              <a:t>. Pressure (depth)</a:t>
            </a:r>
            <a:r>
              <a:rPr lang="fr-FR" altLang="zh-TW" dirty="0" smtClean="0"/>
              <a:t> </a:t>
            </a:r>
            <a:endParaRPr lang="fr-FR" altLang="zh-TW" dirty="0"/>
          </a:p>
        </p:txBody>
      </p:sp>
      <p:pic>
        <p:nvPicPr>
          <p:cNvPr id="21" name="圖片 20"/>
          <p:cNvPicPr>
            <a:picLocks noChangeAspect="1"/>
          </p:cNvPicPr>
          <p:nvPr/>
        </p:nvPicPr>
        <p:blipFill rotWithShape="1">
          <a:blip r:embed="rId2">
            <a:clrChange>
              <a:clrFrom>
                <a:srgbClr val="FFFFFF"/>
              </a:clrFrom>
              <a:clrTo>
                <a:srgbClr val="FFFFFF">
                  <a:alpha val="0"/>
                </a:srgbClr>
              </a:clrTo>
            </a:clrChange>
          </a:blip>
          <a:srcRect l="91172" t="42033" r="797" b="43689"/>
          <a:stretch/>
        </p:blipFill>
        <p:spPr>
          <a:xfrm>
            <a:off x="10862734" y="5400539"/>
            <a:ext cx="1185334" cy="1185333"/>
          </a:xfrm>
          <a:prstGeom prst="rect">
            <a:avLst/>
          </a:prstGeom>
        </p:spPr>
      </p:pic>
      <p:grpSp>
        <p:nvGrpSpPr>
          <p:cNvPr id="25" name="群組 24"/>
          <p:cNvGrpSpPr/>
          <p:nvPr/>
        </p:nvGrpSpPr>
        <p:grpSpPr>
          <a:xfrm>
            <a:off x="11064925" y="4204901"/>
            <a:ext cx="983143" cy="1195638"/>
            <a:chOff x="7480497" y="290108"/>
            <a:chExt cx="983143" cy="1195638"/>
          </a:xfrm>
        </p:grpSpPr>
        <p:sp>
          <p:nvSpPr>
            <p:cNvPr id="22" name="文字方塊 21"/>
            <p:cNvSpPr txBox="1"/>
            <p:nvPr/>
          </p:nvSpPr>
          <p:spPr>
            <a:xfrm>
              <a:off x="7480498" y="290108"/>
              <a:ext cx="983142" cy="369332"/>
            </a:xfrm>
            <a:prstGeom prst="rect">
              <a:avLst/>
            </a:prstGeom>
            <a:solidFill>
              <a:schemeClr val="accent1">
                <a:lumMod val="20000"/>
                <a:lumOff val="80000"/>
              </a:schemeClr>
            </a:solidFill>
          </p:spPr>
          <p:txBody>
            <a:bodyPr wrap="square" rtlCol="0">
              <a:spAutoFit/>
            </a:bodyPr>
            <a:lstStyle/>
            <a:p>
              <a:pPr algn="ctr"/>
              <a:r>
                <a:rPr lang="en-US" altLang="zh-TW" dirty="0" smtClean="0">
                  <a:solidFill>
                    <a:sysClr val="windowText" lastClr="000000"/>
                  </a:solidFill>
                </a:rPr>
                <a:t>autumn</a:t>
              </a:r>
              <a:endParaRPr lang="zh-TW" altLang="en-US" dirty="0">
                <a:solidFill>
                  <a:sysClr val="windowText" lastClr="000000"/>
                </a:solidFill>
              </a:endParaRPr>
            </a:p>
          </p:txBody>
        </p:sp>
        <p:sp>
          <p:nvSpPr>
            <p:cNvPr id="23" name="文字方塊 22"/>
            <p:cNvSpPr txBox="1"/>
            <p:nvPr/>
          </p:nvSpPr>
          <p:spPr>
            <a:xfrm>
              <a:off x="7480497" y="705709"/>
              <a:ext cx="983143" cy="369332"/>
            </a:xfrm>
            <a:prstGeom prst="rect">
              <a:avLst/>
            </a:prstGeom>
            <a:solidFill>
              <a:schemeClr val="accent4">
                <a:lumMod val="20000"/>
                <a:lumOff val="80000"/>
              </a:schemeClr>
            </a:solidFill>
          </p:spPr>
          <p:txBody>
            <a:bodyPr wrap="square" rtlCol="0">
              <a:spAutoFit/>
            </a:bodyPr>
            <a:lstStyle/>
            <a:p>
              <a:pPr algn="ctr"/>
              <a:r>
                <a:rPr lang="en-US" altLang="zh-TW" dirty="0" smtClean="0">
                  <a:solidFill>
                    <a:sysClr val="windowText" lastClr="000000"/>
                  </a:solidFill>
                </a:rPr>
                <a:t>spring</a:t>
              </a:r>
              <a:endParaRPr lang="zh-TW" altLang="en-US" dirty="0">
                <a:solidFill>
                  <a:sysClr val="windowText" lastClr="000000"/>
                </a:solidFill>
              </a:endParaRPr>
            </a:p>
          </p:txBody>
        </p:sp>
        <p:sp>
          <p:nvSpPr>
            <p:cNvPr id="24" name="文字方塊 23"/>
            <p:cNvSpPr txBox="1"/>
            <p:nvPr/>
          </p:nvSpPr>
          <p:spPr>
            <a:xfrm>
              <a:off x="7480497" y="1116414"/>
              <a:ext cx="983143" cy="369332"/>
            </a:xfrm>
            <a:prstGeom prst="rect">
              <a:avLst/>
            </a:prstGeom>
            <a:solidFill>
              <a:schemeClr val="bg2"/>
            </a:solidFill>
          </p:spPr>
          <p:txBody>
            <a:bodyPr wrap="square" rtlCol="0">
              <a:spAutoFit/>
            </a:bodyPr>
            <a:lstStyle/>
            <a:p>
              <a:pPr algn="ctr"/>
              <a:r>
                <a:rPr lang="en-US" altLang="zh-TW" dirty="0" smtClean="0">
                  <a:solidFill>
                    <a:sysClr val="windowText" lastClr="000000"/>
                  </a:solidFill>
                </a:rPr>
                <a:t>summer</a:t>
              </a:r>
              <a:endParaRPr lang="zh-TW" altLang="en-US" dirty="0">
                <a:solidFill>
                  <a:sysClr val="windowText" lastClr="000000"/>
                </a:solidFill>
              </a:endParaRPr>
            </a:p>
          </p:txBody>
        </p:sp>
      </p:grpSp>
      <p:pic>
        <p:nvPicPr>
          <p:cNvPr id="28" name="圖片 27"/>
          <p:cNvPicPr>
            <a:picLocks noChangeAspect="1"/>
          </p:cNvPicPr>
          <p:nvPr/>
        </p:nvPicPr>
        <p:blipFill rotWithShape="1">
          <a:blip r:embed="rId3">
            <a:clrChange>
              <a:clrFrom>
                <a:srgbClr val="FFFFFF"/>
              </a:clrFrom>
              <a:clrTo>
                <a:srgbClr val="FFFFFF">
                  <a:alpha val="0"/>
                </a:srgbClr>
              </a:clrTo>
            </a:clrChange>
          </a:blip>
          <a:srcRect l="549" t="2463" r="8815" b="1722"/>
          <a:stretch/>
        </p:blipFill>
        <p:spPr>
          <a:xfrm>
            <a:off x="869434" y="915624"/>
            <a:ext cx="9993300" cy="5942376"/>
          </a:xfrm>
          <a:prstGeom prst="rect">
            <a:avLst/>
          </a:prstGeom>
        </p:spPr>
      </p:pic>
    </p:spTree>
    <p:extLst>
      <p:ext uri="{BB962C8B-B14F-4D97-AF65-F5344CB8AC3E}">
        <p14:creationId xmlns:p14="http://schemas.microsoft.com/office/powerpoint/2010/main" val="31231366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1069848" y="2819868"/>
            <a:ext cx="2432304" cy="189922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字方塊 1"/>
          <p:cNvSpPr txBox="1"/>
          <p:nvPr/>
        </p:nvSpPr>
        <p:spPr>
          <a:xfrm>
            <a:off x="201880" y="265889"/>
            <a:ext cx="773097" cy="523220"/>
          </a:xfrm>
          <a:prstGeom prst="rect">
            <a:avLst/>
          </a:prstGeom>
          <a:noFill/>
        </p:spPr>
        <p:txBody>
          <a:bodyPr wrap="none" rtlCol="0">
            <a:spAutoFit/>
          </a:bodyPr>
          <a:lstStyle/>
          <a:p>
            <a:r>
              <a:rPr lang="en-US" altLang="zh-TW" sz="2800" dirty="0" smtClean="0"/>
              <a:t>CTD</a:t>
            </a:r>
            <a:endParaRPr lang="zh-TW" altLang="en-US" sz="2800" dirty="0"/>
          </a:p>
        </p:txBody>
      </p:sp>
      <p:grpSp>
        <p:nvGrpSpPr>
          <p:cNvPr id="18" name="群組 17"/>
          <p:cNvGrpSpPr/>
          <p:nvPr/>
        </p:nvGrpSpPr>
        <p:grpSpPr>
          <a:xfrm>
            <a:off x="1069848" y="915625"/>
            <a:ext cx="9729216" cy="5670252"/>
            <a:chOff x="1069848" y="915625"/>
            <a:chExt cx="9729216" cy="5670252"/>
          </a:xfrm>
        </p:grpSpPr>
        <p:grpSp>
          <p:nvGrpSpPr>
            <p:cNvPr id="15" name="群組 14"/>
            <p:cNvGrpSpPr/>
            <p:nvPr/>
          </p:nvGrpSpPr>
          <p:grpSpPr>
            <a:xfrm>
              <a:off x="1069848" y="915625"/>
              <a:ext cx="9729216" cy="5670252"/>
              <a:chOff x="1024128" y="1035996"/>
              <a:chExt cx="9729216" cy="5670252"/>
            </a:xfrm>
          </p:grpSpPr>
          <p:sp>
            <p:nvSpPr>
              <p:cNvPr id="6" name="矩形 5"/>
              <p:cNvSpPr/>
              <p:nvPr/>
            </p:nvSpPr>
            <p:spPr>
              <a:xfrm>
                <a:off x="3456432" y="1035996"/>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1024128" y="1035997"/>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3456432" y="2935223"/>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1024128" y="4807016"/>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8321040" y="4807021"/>
                <a:ext cx="2432304" cy="1899227"/>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5888736" y="1035996"/>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8321040" y="1035996"/>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5888736" y="2935221"/>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3456432" y="4807020"/>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5888736" y="4807017"/>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7" name="矩形 16"/>
            <p:cNvSpPr/>
            <p:nvPr/>
          </p:nvSpPr>
          <p:spPr>
            <a:xfrm>
              <a:off x="8366760" y="2814850"/>
              <a:ext cx="2432304" cy="1899227"/>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 name="矩形 2"/>
          <p:cNvSpPr/>
          <p:nvPr/>
        </p:nvSpPr>
        <p:spPr>
          <a:xfrm>
            <a:off x="1069848" y="142778"/>
            <a:ext cx="6096000" cy="646331"/>
          </a:xfrm>
          <a:prstGeom prst="rect">
            <a:avLst/>
          </a:prstGeom>
        </p:spPr>
        <p:txBody>
          <a:bodyPr>
            <a:spAutoFit/>
          </a:bodyPr>
          <a:lstStyle/>
          <a:p>
            <a:r>
              <a:rPr lang="fr-FR" altLang="zh-TW" dirty="0" smtClean="0"/>
              <a:t>B.   Result</a:t>
            </a:r>
            <a:r>
              <a:rPr lang="fr-FR" altLang="zh-TW" dirty="0"/>
              <a:t>: </a:t>
            </a:r>
          </a:p>
          <a:p>
            <a:pPr lvl="1"/>
            <a:r>
              <a:rPr lang="fr-FR" altLang="zh-TW" dirty="0"/>
              <a:t>3</a:t>
            </a:r>
            <a:r>
              <a:rPr lang="fr-FR" altLang="zh-TW" dirty="0" smtClean="0"/>
              <a:t>.  </a:t>
            </a:r>
            <a:r>
              <a:rPr lang="en-US" altLang="zh-TW" dirty="0" smtClean="0"/>
              <a:t>Water profiling: </a:t>
            </a:r>
            <a:r>
              <a:rPr lang="en-US" altLang="zh-TW" dirty="0"/>
              <a:t> </a:t>
            </a:r>
            <a:r>
              <a:rPr lang="en-US" altLang="zh-TW" dirty="0" smtClean="0"/>
              <a:t>Transmissivity </a:t>
            </a:r>
            <a:r>
              <a:rPr lang="en-US" altLang="zh-TW" dirty="0" err="1" smtClean="0"/>
              <a:t>v.s</a:t>
            </a:r>
            <a:r>
              <a:rPr lang="en-US" altLang="zh-TW" dirty="0" smtClean="0"/>
              <a:t>. Pressure (depth)</a:t>
            </a:r>
            <a:r>
              <a:rPr lang="fr-FR" altLang="zh-TW" dirty="0" smtClean="0"/>
              <a:t> </a:t>
            </a:r>
            <a:endParaRPr lang="fr-FR" altLang="zh-TW" dirty="0"/>
          </a:p>
        </p:txBody>
      </p:sp>
      <p:pic>
        <p:nvPicPr>
          <p:cNvPr id="21" name="圖片 20"/>
          <p:cNvPicPr>
            <a:picLocks noChangeAspect="1"/>
          </p:cNvPicPr>
          <p:nvPr/>
        </p:nvPicPr>
        <p:blipFill rotWithShape="1">
          <a:blip r:embed="rId2">
            <a:clrChange>
              <a:clrFrom>
                <a:srgbClr val="FFFFFF"/>
              </a:clrFrom>
              <a:clrTo>
                <a:srgbClr val="FFFFFF">
                  <a:alpha val="0"/>
                </a:srgbClr>
              </a:clrTo>
            </a:clrChange>
          </a:blip>
          <a:srcRect l="91172" t="42033" r="797" b="43689"/>
          <a:stretch/>
        </p:blipFill>
        <p:spPr>
          <a:xfrm>
            <a:off x="10862734" y="5400539"/>
            <a:ext cx="1185334" cy="1185333"/>
          </a:xfrm>
          <a:prstGeom prst="rect">
            <a:avLst/>
          </a:prstGeom>
        </p:spPr>
      </p:pic>
      <p:grpSp>
        <p:nvGrpSpPr>
          <p:cNvPr id="25" name="群組 24"/>
          <p:cNvGrpSpPr/>
          <p:nvPr/>
        </p:nvGrpSpPr>
        <p:grpSpPr>
          <a:xfrm>
            <a:off x="11064925" y="4204901"/>
            <a:ext cx="983143" cy="1195638"/>
            <a:chOff x="7480497" y="290108"/>
            <a:chExt cx="983143" cy="1195638"/>
          </a:xfrm>
        </p:grpSpPr>
        <p:sp>
          <p:nvSpPr>
            <p:cNvPr id="22" name="文字方塊 21"/>
            <p:cNvSpPr txBox="1"/>
            <p:nvPr/>
          </p:nvSpPr>
          <p:spPr>
            <a:xfrm>
              <a:off x="7480498" y="290108"/>
              <a:ext cx="983142" cy="369332"/>
            </a:xfrm>
            <a:prstGeom prst="rect">
              <a:avLst/>
            </a:prstGeom>
            <a:solidFill>
              <a:schemeClr val="accent1">
                <a:lumMod val="20000"/>
                <a:lumOff val="80000"/>
              </a:schemeClr>
            </a:solidFill>
          </p:spPr>
          <p:txBody>
            <a:bodyPr wrap="square" rtlCol="0">
              <a:spAutoFit/>
            </a:bodyPr>
            <a:lstStyle/>
            <a:p>
              <a:pPr algn="ctr"/>
              <a:r>
                <a:rPr lang="en-US" altLang="zh-TW" dirty="0" smtClean="0">
                  <a:solidFill>
                    <a:sysClr val="windowText" lastClr="000000"/>
                  </a:solidFill>
                </a:rPr>
                <a:t>autumn</a:t>
              </a:r>
              <a:endParaRPr lang="zh-TW" altLang="en-US" dirty="0">
                <a:solidFill>
                  <a:sysClr val="windowText" lastClr="000000"/>
                </a:solidFill>
              </a:endParaRPr>
            </a:p>
          </p:txBody>
        </p:sp>
        <p:sp>
          <p:nvSpPr>
            <p:cNvPr id="23" name="文字方塊 22"/>
            <p:cNvSpPr txBox="1"/>
            <p:nvPr/>
          </p:nvSpPr>
          <p:spPr>
            <a:xfrm>
              <a:off x="7480497" y="705709"/>
              <a:ext cx="983143" cy="369332"/>
            </a:xfrm>
            <a:prstGeom prst="rect">
              <a:avLst/>
            </a:prstGeom>
            <a:solidFill>
              <a:schemeClr val="accent4">
                <a:lumMod val="20000"/>
                <a:lumOff val="80000"/>
              </a:schemeClr>
            </a:solidFill>
          </p:spPr>
          <p:txBody>
            <a:bodyPr wrap="square" rtlCol="0">
              <a:spAutoFit/>
            </a:bodyPr>
            <a:lstStyle/>
            <a:p>
              <a:pPr algn="ctr"/>
              <a:r>
                <a:rPr lang="en-US" altLang="zh-TW" dirty="0" smtClean="0">
                  <a:solidFill>
                    <a:sysClr val="windowText" lastClr="000000"/>
                  </a:solidFill>
                </a:rPr>
                <a:t>spring</a:t>
              </a:r>
              <a:endParaRPr lang="zh-TW" altLang="en-US" dirty="0">
                <a:solidFill>
                  <a:sysClr val="windowText" lastClr="000000"/>
                </a:solidFill>
              </a:endParaRPr>
            </a:p>
          </p:txBody>
        </p:sp>
        <p:sp>
          <p:nvSpPr>
            <p:cNvPr id="24" name="文字方塊 23"/>
            <p:cNvSpPr txBox="1"/>
            <p:nvPr/>
          </p:nvSpPr>
          <p:spPr>
            <a:xfrm>
              <a:off x="7480497" y="1116414"/>
              <a:ext cx="983143" cy="369332"/>
            </a:xfrm>
            <a:prstGeom prst="rect">
              <a:avLst/>
            </a:prstGeom>
            <a:solidFill>
              <a:schemeClr val="bg2"/>
            </a:solidFill>
          </p:spPr>
          <p:txBody>
            <a:bodyPr wrap="square" rtlCol="0">
              <a:spAutoFit/>
            </a:bodyPr>
            <a:lstStyle/>
            <a:p>
              <a:pPr algn="ctr"/>
              <a:r>
                <a:rPr lang="en-US" altLang="zh-TW" dirty="0" smtClean="0">
                  <a:solidFill>
                    <a:sysClr val="windowText" lastClr="000000"/>
                  </a:solidFill>
                </a:rPr>
                <a:t>summer</a:t>
              </a:r>
              <a:endParaRPr lang="zh-TW" altLang="en-US" dirty="0">
                <a:solidFill>
                  <a:sysClr val="windowText" lastClr="000000"/>
                </a:solidFill>
              </a:endParaRPr>
            </a:p>
          </p:txBody>
        </p:sp>
      </p:grpSp>
      <p:pic>
        <p:nvPicPr>
          <p:cNvPr id="5" name="圖片 4"/>
          <p:cNvPicPr>
            <a:picLocks noChangeAspect="1"/>
          </p:cNvPicPr>
          <p:nvPr/>
        </p:nvPicPr>
        <p:blipFill rotWithShape="1">
          <a:blip r:embed="rId3">
            <a:clrChange>
              <a:clrFrom>
                <a:srgbClr val="FFFFFF"/>
              </a:clrFrom>
              <a:clrTo>
                <a:srgbClr val="FFFFFF">
                  <a:alpha val="0"/>
                </a:srgbClr>
              </a:clrTo>
            </a:clrChange>
          </a:blip>
          <a:srcRect l="697" t="1342" r="8508" b="1571"/>
          <a:stretch/>
        </p:blipFill>
        <p:spPr>
          <a:xfrm>
            <a:off x="881325" y="915624"/>
            <a:ext cx="9917739" cy="5774540"/>
          </a:xfrm>
          <a:prstGeom prst="rect">
            <a:avLst/>
          </a:prstGeom>
        </p:spPr>
      </p:pic>
    </p:spTree>
    <p:extLst>
      <p:ext uri="{BB962C8B-B14F-4D97-AF65-F5344CB8AC3E}">
        <p14:creationId xmlns:p14="http://schemas.microsoft.com/office/powerpoint/2010/main" val="7706294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3044952" y="0"/>
            <a:ext cx="8845295" cy="2031325"/>
          </a:xfrm>
          <a:prstGeom prst="rect">
            <a:avLst/>
          </a:prstGeom>
          <a:noFill/>
        </p:spPr>
        <p:txBody>
          <a:bodyPr wrap="square" rtlCol="0">
            <a:spAutoFit/>
          </a:bodyPr>
          <a:lstStyle/>
          <a:p>
            <a:pPr marL="285750" indent="-285750">
              <a:buFont typeface="Arial" panose="020B0604020202020204" pitchFamily="34" charset="0"/>
              <a:buChar char="•"/>
            </a:pPr>
            <a:r>
              <a:rPr lang="en-US" altLang="zh-TW" dirty="0" smtClean="0"/>
              <a:t>Steps:</a:t>
            </a:r>
          </a:p>
          <a:p>
            <a:pPr marL="800100" lvl="1" indent="-342900">
              <a:buFont typeface="+mj-lt"/>
              <a:buAutoNum type="arabicPeriod"/>
            </a:pPr>
            <a:r>
              <a:rPr lang="en-US" altLang="zh-TW" dirty="0" smtClean="0"/>
              <a:t>Calculation: </a:t>
            </a:r>
            <a:r>
              <a:rPr lang="en-US" altLang="zh-TW" dirty="0"/>
              <a:t>volume</a:t>
            </a:r>
            <a:r>
              <a:rPr lang="zh-TW" altLang="en-US" dirty="0"/>
              <a:t> </a:t>
            </a:r>
            <a:r>
              <a:rPr lang="en-US" altLang="zh-TW" dirty="0" smtClean="0"/>
              <a:t>(m3)= core area (m2) </a:t>
            </a:r>
            <a:r>
              <a:rPr lang="en-US" altLang="zh-TW" dirty="0"/>
              <a:t>* </a:t>
            </a:r>
            <a:r>
              <a:rPr lang="en-US" altLang="zh-TW" dirty="0" smtClean="0"/>
              <a:t>0.1 (m)</a:t>
            </a:r>
          </a:p>
          <a:p>
            <a:pPr marL="800100" lvl="1" indent="-342900">
              <a:buFont typeface="+mj-lt"/>
              <a:buAutoNum type="arabicPeriod"/>
            </a:pPr>
            <a:r>
              <a:rPr lang="en-US" altLang="zh-TW" dirty="0" smtClean="0"/>
              <a:t>Volume(m3) * density (g/cm3) * TOC</a:t>
            </a:r>
            <a:r>
              <a:rPr lang="en-US" altLang="zh-TW" dirty="0"/>
              <a:t>(%) -&gt; </a:t>
            </a:r>
            <a:r>
              <a:rPr lang="en-US" altLang="zh-TW" dirty="0" smtClean="0"/>
              <a:t>mg</a:t>
            </a:r>
            <a:r>
              <a:rPr lang="zh-TW" altLang="en-US" dirty="0" smtClean="0"/>
              <a:t> </a:t>
            </a:r>
            <a:r>
              <a:rPr lang="en-US" altLang="zh-TW" dirty="0" smtClean="0"/>
              <a:t>C</a:t>
            </a:r>
            <a:endParaRPr lang="en-US" altLang="zh-TW" dirty="0"/>
          </a:p>
          <a:p>
            <a:pPr marL="800100" lvl="1" indent="-342900">
              <a:buFont typeface="+mj-lt"/>
              <a:buAutoNum type="arabicPeriod"/>
            </a:pPr>
            <a:r>
              <a:rPr lang="en-US" altLang="zh-TW" dirty="0" smtClean="0"/>
              <a:t>2 Section types:</a:t>
            </a:r>
            <a:endParaRPr lang="en-US" altLang="zh-TW" dirty="0"/>
          </a:p>
          <a:p>
            <a:pPr marL="1257300" lvl="2" indent="-342900">
              <a:buFont typeface="Arial" panose="020B0604020202020204" pitchFamily="34" charset="0"/>
              <a:buChar char="•"/>
            </a:pPr>
            <a:r>
              <a:rPr lang="en-US" altLang="zh-TW" dirty="0"/>
              <a:t>0-1 cm only </a:t>
            </a:r>
            <a:r>
              <a:rPr lang="en-US" altLang="zh-TW" dirty="0" smtClean="0"/>
              <a:t>-&gt;</a:t>
            </a:r>
            <a:r>
              <a:rPr lang="zh-TW" altLang="en-US" dirty="0" smtClean="0"/>
              <a:t> </a:t>
            </a:r>
            <a:r>
              <a:rPr lang="en-US" altLang="zh-TW" dirty="0" smtClean="0"/>
              <a:t>directly *10</a:t>
            </a:r>
            <a:endParaRPr lang="en-US" altLang="zh-TW" dirty="0"/>
          </a:p>
          <a:p>
            <a:pPr marL="1257300" lvl="2" indent="-342900">
              <a:buFont typeface="Arial" panose="020B0604020202020204" pitchFamily="34" charset="0"/>
              <a:buChar char="•"/>
            </a:pPr>
            <a:r>
              <a:rPr lang="en-US" altLang="zh-TW" dirty="0"/>
              <a:t>(0-1)+(1-2)+(2-3)+(3-4)+(4-5)+5*(9-10)</a:t>
            </a:r>
          </a:p>
          <a:p>
            <a:pPr marL="800100" lvl="1" indent="-342900">
              <a:buFont typeface="+mj-lt"/>
              <a:buAutoNum type="arabicPeriod"/>
            </a:pPr>
            <a:r>
              <a:rPr lang="en-US" altLang="zh-TW" dirty="0"/>
              <a:t>Define </a:t>
            </a:r>
            <a:r>
              <a:rPr lang="en-US" altLang="zh-TW" dirty="0" smtClean="0"/>
              <a:t>season</a:t>
            </a:r>
            <a:endParaRPr lang="en-US" altLang="zh-TW" dirty="0"/>
          </a:p>
        </p:txBody>
      </p:sp>
      <p:sp>
        <p:nvSpPr>
          <p:cNvPr id="3" name="文字方塊 2"/>
          <p:cNvSpPr txBox="1"/>
          <p:nvPr/>
        </p:nvSpPr>
        <p:spPr>
          <a:xfrm>
            <a:off x="201880" y="265889"/>
            <a:ext cx="2462918" cy="523220"/>
          </a:xfrm>
          <a:prstGeom prst="rect">
            <a:avLst/>
          </a:prstGeom>
          <a:noFill/>
        </p:spPr>
        <p:txBody>
          <a:bodyPr wrap="none" rtlCol="0">
            <a:spAutoFit/>
          </a:bodyPr>
          <a:lstStyle/>
          <a:p>
            <a:r>
              <a:rPr lang="en-US" altLang="zh-TW" sz="2800" dirty="0" smtClean="0"/>
              <a:t>A. Sediment OC</a:t>
            </a:r>
            <a:endParaRPr lang="zh-TW" altLang="en-US" sz="2800" dirty="0"/>
          </a:p>
        </p:txBody>
      </p:sp>
      <p:sp>
        <p:nvSpPr>
          <p:cNvPr id="6" name="文字方塊 5"/>
          <p:cNvSpPr txBox="1"/>
          <p:nvPr/>
        </p:nvSpPr>
        <p:spPr>
          <a:xfrm>
            <a:off x="8049195" y="5239512"/>
            <a:ext cx="3841052" cy="1200329"/>
          </a:xfrm>
          <a:prstGeom prst="rect">
            <a:avLst/>
          </a:prstGeom>
          <a:noFill/>
        </p:spPr>
        <p:txBody>
          <a:bodyPr wrap="none" rtlCol="0">
            <a:spAutoFit/>
          </a:bodyPr>
          <a:lstStyle/>
          <a:p>
            <a:pPr marL="285750" indent="-285750">
              <a:buFont typeface="Arial" panose="020B0604020202020204" pitchFamily="34" charset="0"/>
              <a:buChar char="•"/>
            </a:pPr>
            <a:r>
              <a:rPr lang="en-US" altLang="zh-TW" dirty="0" smtClean="0"/>
              <a:t>Summary</a:t>
            </a:r>
          </a:p>
          <a:p>
            <a:pPr marL="342900" indent="-342900">
              <a:buFont typeface="+mj-lt"/>
              <a:buAutoNum type="arabicPeriod"/>
            </a:pPr>
            <a:r>
              <a:rPr lang="en-US" altLang="zh-TW" dirty="0" smtClean="0"/>
              <a:t>No obvious seasonality</a:t>
            </a:r>
          </a:p>
          <a:p>
            <a:pPr marL="800100" lvl="1" indent="-342900">
              <a:buFont typeface="Arial" panose="020B0604020202020204" pitchFamily="34" charset="0"/>
              <a:buChar char="•"/>
            </a:pPr>
            <a:r>
              <a:rPr lang="en-US" altLang="zh-TW" dirty="0" smtClean="0"/>
              <a:t>Keep all data and take average</a:t>
            </a:r>
          </a:p>
          <a:p>
            <a:pPr marL="342900" indent="-342900">
              <a:buFont typeface="+mj-lt"/>
              <a:buAutoNum type="arabicPeriod"/>
            </a:pPr>
            <a:r>
              <a:rPr lang="en-US" altLang="zh-TW" dirty="0" smtClean="0"/>
              <a:t>GS1 &gt; GC1 in 1.5 times</a:t>
            </a:r>
            <a:endParaRPr lang="zh-TW" altLang="en-US" dirty="0"/>
          </a:p>
        </p:txBody>
      </p:sp>
      <p:pic>
        <p:nvPicPr>
          <p:cNvPr id="8" name="圖片 7"/>
          <p:cNvPicPr>
            <a:picLocks noChangeAspect="1"/>
          </p:cNvPicPr>
          <p:nvPr/>
        </p:nvPicPr>
        <p:blipFill>
          <a:blip r:embed="rId2">
            <a:clrChange>
              <a:clrFrom>
                <a:srgbClr val="FFFFFF"/>
              </a:clrFrom>
              <a:clrTo>
                <a:srgbClr val="FFFFFF">
                  <a:alpha val="0"/>
                </a:srgbClr>
              </a:clrTo>
            </a:clrChange>
          </a:blip>
          <a:stretch>
            <a:fillRect/>
          </a:stretch>
        </p:blipFill>
        <p:spPr>
          <a:xfrm>
            <a:off x="0" y="2031325"/>
            <a:ext cx="8579993" cy="4826246"/>
          </a:xfrm>
          <a:prstGeom prst="rect">
            <a:avLst/>
          </a:prstGeom>
        </p:spPr>
      </p:pic>
    </p:spTree>
    <p:extLst>
      <p:ext uri="{BB962C8B-B14F-4D97-AF65-F5344CB8AC3E}">
        <p14:creationId xmlns:p14="http://schemas.microsoft.com/office/powerpoint/2010/main" val="2695679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01880" y="880549"/>
            <a:ext cx="5787440" cy="923330"/>
          </a:xfrm>
          <a:prstGeom prst="rect">
            <a:avLst/>
          </a:prstGeom>
          <a:noFill/>
        </p:spPr>
        <p:txBody>
          <a:bodyPr wrap="square" rtlCol="0">
            <a:spAutoFit/>
          </a:bodyPr>
          <a:lstStyle/>
          <a:p>
            <a:pPr marL="342900" indent="-342900">
              <a:buFont typeface="+mj-lt"/>
              <a:buAutoNum type="alphaLcParenR"/>
            </a:pPr>
            <a:r>
              <a:rPr lang="en-US" altLang="zh-TW" dirty="0" smtClean="0"/>
              <a:t>Steps:</a:t>
            </a:r>
          </a:p>
          <a:p>
            <a:pPr marL="800100" lvl="1" indent="-342900">
              <a:buFont typeface="+mj-lt"/>
              <a:buAutoNum type="arabicPeriod"/>
            </a:pPr>
            <a:r>
              <a:rPr lang="zh-TW" altLang="en-US" dirty="0" smtClean="0"/>
              <a:t># bac / ml (</a:t>
            </a:r>
            <a:r>
              <a:rPr lang="zh-TW" altLang="en-US" dirty="0"/>
              <a:t>cm3)*(10</a:t>
            </a:r>
            <a:r>
              <a:rPr lang="zh-TW" altLang="en-US" dirty="0" smtClean="0"/>
              <a:t>)cm -</a:t>
            </a:r>
            <a:r>
              <a:rPr lang="zh-TW" altLang="en-US" dirty="0"/>
              <a:t>&gt; </a:t>
            </a:r>
            <a:r>
              <a:rPr lang="en-US" altLang="zh-TW" dirty="0" err="1"/>
              <a:t>mgC</a:t>
            </a:r>
            <a:r>
              <a:rPr lang="en-US" altLang="zh-TW" dirty="0"/>
              <a:t>/</a:t>
            </a:r>
            <a:r>
              <a:rPr lang="zh-TW" altLang="en-US" dirty="0"/>
              <a:t>m2</a:t>
            </a:r>
            <a:endParaRPr lang="en-US" altLang="zh-TW" dirty="0"/>
          </a:p>
          <a:p>
            <a:pPr marL="342900" indent="-342900">
              <a:buFont typeface="+mj-lt"/>
              <a:buAutoNum type="alphaLcParenR"/>
            </a:pPr>
            <a:r>
              <a:rPr lang="fr-FR" altLang="zh-TW" dirty="0" smtClean="0"/>
              <a:t>Result:</a:t>
            </a:r>
            <a:endParaRPr lang="zh-TW" altLang="en-US" dirty="0"/>
          </a:p>
        </p:txBody>
      </p:sp>
      <p:sp>
        <p:nvSpPr>
          <p:cNvPr id="3" name="文字方塊 2"/>
          <p:cNvSpPr txBox="1"/>
          <p:nvPr/>
        </p:nvSpPr>
        <p:spPr>
          <a:xfrm>
            <a:off x="201880" y="265889"/>
            <a:ext cx="1745350" cy="523220"/>
          </a:xfrm>
          <a:prstGeom prst="rect">
            <a:avLst/>
          </a:prstGeom>
          <a:noFill/>
        </p:spPr>
        <p:txBody>
          <a:bodyPr wrap="none" rtlCol="0">
            <a:spAutoFit/>
          </a:bodyPr>
          <a:lstStyle/>
          <a:p>
            <a:r>
              <a:rPr lang="en-US" altLang="zh-TW" sz="2800" dirty="0"/>
              <a:t>B</a:t>
            </a:r>
            <a:r>
              <a:rPr lang="en-US" altLang="zh-TW" sz="2800" dirty="0" smtClean="0"/>
              <a:t>. Bacteria</a:t>
            </a:r>
            <a:endParaRPr lang="zh-TW" altLang="en-US" sz="2800" dirty="0"/>
          </a:p>
        </p:txBody>
      </p:sp>
      <p:pic>
        <p:nvPicPr>
          <p:cNvPr id="6" name="圖片 5"/>
          <p:cNvPicPr>
            <a:picLocks noChangeAspect="1"/>
          </p:cNvPicPr>
          <p:nvPr/>
        </p:nvPicPr>
        <p:blipFill>
          <a:blip r:embed="rId2"/>
          <a:stretch>
            <a:fillRect/>
          </a:stretch>
        </p:blipFill>
        <p:spPr>
          <a:xfrm>
            <a:off x="201880" y="1949815"/>
            <a:ext cx="8725662" cy="4908185"/>
          </a:xfrm>
          <a:prstGeom prst="rect">
            <a:avLst/>
          </a:prstGeom>
        </p:spPr>
      </p:pic>
      <p:sp>
        <p:nvSpPr>
          <p:cNvPr id="7" name="文字方塊 6"/>
          <p:cNvSpPr txBox="1"/>
          <p:nvPr/>
        </p:nvSpPr>
        <p:spPr>
          <a:xfrm>
            <a:off x="8165592" y="5239512"/>
            <a:ext cx="3794760" cy="923330"/>
          </a:xfrm>
          <a:prstGeom prst="rect">
            <a:avLst/>
          </a:prstGeom>
          <a:noFill/>
        </p:spPr>
        <p:txBody>
          <a:bodyPr wrap="square" rtlCol="0">
            <a:spAutoFit/>
          </a:bodyPr>
          <a:lstStyle/>
          <a:p>
            <a:pPr marL="285750" indent="-285750">
              <a:buFont typeface="Arial" panose="020B0604020202020204" pitchFamily="34" charset="0"/>
              <a:buChar char="•"/>
            </a:pPr>
            <a:r>
              <a:rPr lang="en-US" altLang="zh-TW" dirty="0" smtClean="0"/>
              <a:t>Summary</a:t>
            </a:r>
          </a:p>
          <a:p>
            <a:pPr marL="342900" indent="-342900">
              <a:buFont typeface="+mj-lt"/>
              <a:buAutoNum type="arabicPeriod"/>
            </a:pPr>
            <a:r>
              <a:rPr lang="en-US" altLang="zh-TW" dirty="0" smtClean="0"/>
              <a:t>Variation in every count: GC1&gt;GS1</a:t>
            </a:r>
          </a:p>
          <a:p>
            <a:pPr marL="342900" indent="-342900">
              <a:buFont typeface="+mj-lt"/>
              <a:buAutoNum type="arabicPeriod"/>
            </a:pPr>
            <a:r>
              <a:rPr lang="en-US" altLang="zh-TW" dirty="0" smtClean="0"/>
              <a:t>GC1 &gt; GS1 in 1.5 times</a:t>
            </a:r>
            <a:endParaRPr lang="zh-TW" altLang="en-US" dirty="0"/>
          </a:p>
        </p:txBody>
      </p:sp>
    </p:spTree>
    <p:extLst>
      <p:ext uri="{BB962C8B-B14F-4D97-AF65-F5344CB8AC3E}">
        <p14:creationId xmlns:p14="http://schemas.microsoft.com/office/powerpoint/2010/main" val="24934699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52639</TotalTime>
  <Words>2474</Words>
  <Application>Microsoft Office PowerPoint</Application>
  <PresentationFormat>寬螢幕</PresentationFormat>
  <Paragraphs>606</Paragraphs>
  <Slides>36</Slides>
  <Notes>12</Notes>
  <HiddenSlides>1</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36</vt:i4>
      </vt:variant>
    </vt:vector>
  </HeadingPairs>
  <TitlesOfParts>
    <vt:vector size="45" baseType="lpstr">
      <vt:lpstr>新細明體</vt:lpstr>
      <vt:lpstr>標楷體</vt:lpstr>
      <vt:lpstr>Arial</vt:lpstr>
      <vt:lpstr>Calibri</vt:lpstr>
      <vt:lpstr>Calibri Light</vt:lpstr>
      <vt:lpstr>Cambria Math</vt:lpstr>
      <vt:lpstr>Times New Roman</vt:lpstr>
      <vt:lpstr>Wingdings</vt:lpstr>
      <vt:lpstr>Office 佈景主題</vt:lpstr>
      <vt:lpstr>GPSC_LIM food web</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user</dc:creator>
  <cp:lastModifiedBy>user</cp:lastModifiedBy>
  <cp:revision>248</cp:revision>
  <dcterms:created xsi:type="dcterms:W3CDTF">2021-09-01T07:54:39Z</dcterms:created>
  <dcterms:modified xsi:type="dcterms:W3CDTF">2022-05-25T14:29:55Z</dcterms:modified>
</cp:coreProperties>
</file>